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58246438649544E-3"/>
          <c:y val="3.2148930305032609E-2"/>
          <c:w val="0.97188592891748549"/>
          <c:h val="0.799839972728281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現在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ねんきん共済</c:v>
                </c:pt>
                <c:pt idx="1">
                  <c:v>けんこう共済（アシスト含む）</c:v>
                </c:pt>
                <c:pt idx="2">
                  <c:v>ファミリサポート共済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21.9</c:v>
                </c:pt>
                <c:pt idx="1">
                  <c:v>27.7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2017年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ねんきん共済</c:v>
                </c:pt>
                <c:pt idx="1">
                  <c:v>けんこう共済（アシスト含む）</c:v>
                </c:pt>
                <c:pt idx="2">
                  <c:v>ファミリサポート共済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30</c:v>
                </c:pt>
                <c:pt idx="1">
                  <c:v>40</c:v>
                </c:pt>
                <c:pt idx="2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2018年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ねんきん共済</c:v>
                </c:pt>
                <c:pt idx="1">
                  <c:v>けんこう共済（アシスト含む）</c:v>
                </c:pt>
                <c:pt idx="2">
                  <c:v>ファミリサポート共済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50</c:v>
                </c:pt>
                <c:pt idx="1">
                  <c:v>50</c:v>
                </c:pt>
                <c:pt idx="2">
                  <c:v>10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35759904"/>
        <c:axId val="235757160"/>
      </c:barChart>
      <c:catAx>
        <c:axId val="23575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5757160"/>
        <c:crosses val="autoZero"/>
        <c:auto val="1"/>
        <c:lblAlgn val="ctr"/>
        <c:lblOffset val="100"/>
        <c:noMultiLvlLbl val="0"/>
      </c:catAx>
      <c:valAx>
        <c:axId val="235757160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575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8138614083495973E-2"/>
          <c:y val="2.8739127637281908E-2"/>
          <c:w val="0.95716550925925914"/>
          <c:h val="0.936601835027031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自主福祉活動管理シート!$B$20</c:f>
              <c:strCache>
                <c:ptCount val="1"/>
                <c:pt idx="0">
                  <c:v>男性</c:v>
                </c:pt>
              </c:strCache>
            </c:strRef>
          </c:tx>
          <c:spPr>
            <a:pattFill prst="sphere">
              <a:fgClr>
                <a:srgbClr xmlns:mc="http://schemas.openxmlformats.org/markup-compatibility/2006" xmlns:a14="http://schemas.microsoft.com/office/drawing/2010/main" val="C0C0C0" mc:Ignorable="a14" a14:legacySpreadsheetColorIndex="22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317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自主福祉活動管理シート!$C$19:$AS$19</c:f>
              <c:strCache>
                <c:ptCount val="43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60以上</c:v>
                </c:pt>
              </c:strCache>
            </c:strRef>
          </c:cat>
          <c:val>
            <c:numRef>
              <c:f>自主福祉活動管理シート!$C$20:$AS$20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2</c:v>
                </c:pt>
                <c:pt idx="21">
                  <c:v>3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0</c:v>
                </c:pt>
                <c:pt idx="29">
                  <c:v>2</c:v>
                </c:pt>
                <c:pt idx="30">
                  <c:v>0</c:v>
                </c:pt>
                <c:pt idx="31">
                  <c:v>0</c:v>
                </c:pt>
                <c:pt idx="32">
                  <c:v>3</c:v>
                </c:pt>
                <c:pt idx="33">
                  <c:v>1</c:v>
                </c:pt>
                <c:pt idx="34">
                  <c:v>1</c:v>
                </c:pt>
                <c:pt idx="35">
                  <c:v>2</c:v>
                </c:pt>
                <c:pt idx="36">
                  <c:v>0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0</c:v>
                </c:pt>
                <c:pt idx="41">
                  <c:v>1</c:v>
                </c:pt>
                <c:pt idx="42">
                  <c:v>0</c:v>
                </c:pt>
              </c:numCache>
            </c:numRef>
          </c:val>
        </c:ser>
        <c:ser>
          <c:idx val="1"/>
          <c:order val="1"/>
          <c:tx>
            <c:strRef>
              <c:f>自主福祉活動管理シート!$B$21</c:f>
              <c:strCache>
                <c:ptCount val="1"/>
                <c:pt idx="0">
                  <c:v>女性</c:v>
                </c:pt>
              </c:strCache>
            </c:strRef>
          </c:tx>
          <c:spPr>
            <a:pattFill prst="pct75">
              <a:fgClr>
                <a:srgbClr xmlns:mc="http://schemas.openxmlformats.org/markup-compatibility/2006" xmlns:a14="http://schemas.microsoft.com/office/drawing/2010/main" val="808080" mc:Ignorable="a14" a14:legacySpreadsheetColorIndex="23"/>
              </a:fgClr>
              <a:bgClr>
                <a:srgbClr xmlns:mc="http://schemas.openxmlformats.org/markup-compatibility/2006" xmlns:a14="http://schemas.microsoft.com/office/drawing/2010/main" val="FFFFFF" mc:Ignorable="a14" a14:legacySpreadsheetColorIndex="9"/>
              </a:bgClr>
            </a:pattFill>
            <a:ln w="3175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自主福祉活動管理シート!$C$19:$AS$19</c:f>
              <c:strCache>
                <c:ptCount val="43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60以上</c:v>
                </c:pt>
              </c:strCache>
            </c:strRef>
          </c:cat>
          <c:val>
            <c:numRef>
              <c:f>自主福祉活動管理シート!$C$21:$AS$21</c:f>
              <c:numCache>
                <c:formatCode>General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100"/>
        <c:axId val="353901016"/>
        <c:axId val="353901800"/>
      </c:barChart>
      <c:catAx>
        <c:axId val="353901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3901800"/>
        <c:crosses val="autoZero"/>
        <c:auto val="1"/>
        <c:lblAlgn val="ctr"/>
        <c:lblOffset val="100"/>
        <c:noMultiLvlLbl val="0"/>
      </c:catAx>
      <c:valAx>
        <c:axId val="35390180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53901016"/>
        <c:crosses val="autoZero"/>
        <c:crossBetween val="between"/>
        <c:majorUnit val="2"/>
        <c:minorUnit val="0.2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egendEntry>
        <c:idx val="0"/>
        <c:txPr>
          <a:bodyPr/>
          <a:lstStyle/>
          <a:p>
            <a:pPr>
              <a:defRPr sz="1010" b="0" i="0" u="none" strike="noStrike" baseline="0">
                <a:solidFill>
                  <a:srgbClr val="333333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010" b="0" i="0" u="none" strike="noStrike" baseline="0">
                <a:solidFill>
                  <a:srgbClr val="333333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</c:legendEntry>
      <c:layout>
        <c:manualLayout>
          <c:xMode val="edge"/>
          <c:yMode val="edge"/>
          <c:x val="0.78637014409896011"/>
          <c:y val="8.9744038405455723E-2"/>
          <c:w val="0.1625165202973482"/>
          <c:h val="0.2564111537339883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51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60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3634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2303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04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45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2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0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48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07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65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1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75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1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1523-9747-4324-9C28-D59990757D22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5F83A4-6C89-40D7-BAF5-27B5D51B4E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21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96566" y="1123860"/>
            <a:ext cx="8915399" cy="2262781"/>
          </a:xfrm>
        </p:spPr>
        <p:txBody>
          <a:bodyPr>
            <a:normAutofit/>
          </a:bodyPr>
          <a:lstStyle/>
          <a:p>
            <a:r>
              <a:rPr lang="ja-JP" altLang="en-US" sz="4400" dirty="0" smtClean="0"/>
              <a:t>第２回幹事会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59419" y="4048300"/>
            <a:ext cx="7479396" cy="932774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地協からの要請について</a:t>
            </a:r>
            <a:endParaRPr kumimoji="1" lang="ja-JP" altLang="en-US" sz="44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828800" y="1645084"/>
            <a:ext cx="4970317" cy="496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福島地協</a:t>
            </a:r>
            <a:endParaRPr lang="ja-JP" altLang="en-US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7005349" y="6089072"/>
            <a:ext cx="4970317" cy="4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 smtClean="0"/>
              <a:t>2016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  <a:r>
              <a:rPr lang="ja-JP" altLang="en-US" dirty="0" smtClean="0"/>
              <a:t>（金</a:t>
            </a:r>
            <a:r>
              <a:rPr lang="ja-JP" altLang="en-US" dirty="0" smtClean="0"/>
              <a:t>）ラコパふくしま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31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956606" y="2245092"/>
            <a:ext cx="8911687" cy="1280890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Part-1</a:t>
            </a:r>
            <a:r>
              <a:rPr lang="ja-JP" altLang="en-US" sz="5400" dirty="0"/>
              <a:t> </a:t>
            </a:r>
            <a:r>
              <a:rPr kumimoji="1" lang="ja-JP" altLang="en-US" sz="5400" dirty="0" smtClean="0"/>
              <a:t>介護を考える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08894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53" y="2744288"/>
            <a:ext cx="3085627" cy="3942250"/>
          </a:xfrm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1519758" y="445479"/>
            <a:ext cx="68856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/>
              <a:t>１．現役世代の生活習慣</a:t>
            </a:r>
            <a:endParaRPr lang="ja-JP" altLang="en-US" sz="40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967128" y="1632671"/>
            <a:ext cx="8601648" cy="105692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AR P勘亭流H" panose="020B0600010101010101" pitchFamily="50" charset="-128"/>
                <a:ea typeface="AR P勘亭流H" panose="020B0600010101010101" pitchFamily="50" charset="-128"/>
              </a:rPr>
              <a:t>会津ころり三観音めぐり</a:t>
            </a:r>
            <a:endParaRPr lang="ja-JP" altLang="en-US" sz="6000" dirty="0">
              <a:latin typeface="AR P勘亭流H" panose="020B0600010101010101" pitchFamily="50" charset="-128"/>
              <a:ea typeface="AR P勘亭流H" panose="020B0600010101010101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177" y="2764827"/>
            <a:ext cx="3069551" cy="392171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382" y="2764827"/>
            <a:ext cx="3006645" cy="3921711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 rot="21192777">
            <a:off x="7532407" y="349878"/>
            <a:ext cx="46267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 PＰＯＰ５H" panose="020B0600010101010101" pitchFamily="50" charset="-128"/>
                <a:ea typeface="AR PＰＯＰ５H" panose="020B0600010101010101" pitchFamily="50" charset="-128"/>
              </a:rPr>
              <a:t>最後は神仏頼み</a:t>
            </a:r>
            <a:endParaRPr lang="ja-JP" altLang="en-US" sz="4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AR PＰＯＰ５H" panose="020B0600010101010101" pitchFamily="50" charset="-128"/>
              <a:ea typeface="AR PＰＯＰ５H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031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593834" y="405005"/>
            <a:ext cx="68083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２</a:t>
            </a:r>
            <a:r>
              <a:rPr lang="ja-JP" altLang="en-US" dirty="0" smtClean="0"/>
              <a:t>．資金面で備える</a:t>
            </a:r>
            <a:endParaRPr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482998" y="2020356"/>
            <a:ext cx="6611519" cy="598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①介護が発生した場合の一時費用</a:t>
            </a:r>
            <a:endParaRPr lang="ja-JP" altLang="en-US" sz="3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93834" y="3543300"/>
            <a:ext cx="6178566" cy="10460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/>
              <a:t>②介護にかかる月額費用</a:t>
            </a:r>
            <a:endParaRPr lang="ja-JP" altLang="en-US" sz="3200" dirty="0"/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>
            <a:off x="2175726" y="2618509"/>
            <a:ext cx="5440810" cy="5981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solidFill>
                  <a:srgbClr val="0070C0"/>
                </a:solidFill>
              </a:rPr>
              <a:t>自宅の増改築や介護用品の購入など</a:t>
            </a:r>
            <a:endParaRPr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7886698" y="1927514"/>
            <a:ext cx="1683328" cy="13819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平均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91</a:t>
            </a:r>
            <a:r>
              <a:rPr kumimoji="1" lang="ja-JP" altLang="en-US" dirty="0" smtClean="0">
                <a:solidFill>
                  <a:srgbClr val="FF0000"/>
                </a:solidFill>
              </a:rPr>
              <a:t>万円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7907478" y="3898324"/>
            <a:ext cx="1756068" cy="13819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平均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en-US" altLang="ja-JP" dirty="0" smtClean="0">
                <a:solidFill>
                  <a:srgbClr val="FF0000"/>
                </a:solidFill>
              </a:rPr>
              <a:t>439</a:t>
            </a:r>
            <a:r>
              <a:rPr kumimoji="1" lang="ja-JP" altLang="en-US" dirty="0" smtClean="0">
                <a:solidFill>
                  <a:srgbClr val="FF0000"/>
                </a:solidFill>
              </a:rPr>
              <a:t>万円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sp>
        <p:nvSpPr>
          <p:cNvPr id="43" name="タイトル 1"/>
          <p:cNvSpPr txBox="1">
            <a:spLocks/>
          </p:cNvSpPr>
          <p:nvPr/>
        </p:nvSpPr>
        <p:spPr>
          <a:xfrm>
            <a:off x="2277902" y="4359368"/>
            <a:ext cx="5021710" cy="598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0070C0"/>
                </a:solidFill>
              </a:rPr>
              <a:t>介護ヘルパー費用や用品購入など</a:t>
            </a:r>
            <a:endParaRPr lang="ja-JP" altLang="en-US" dirty="0">
              <a:solidFill>
                <a:srgbClr val="0070C0"/>
              </a:solidFill>
            </a:endParaRPr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4396194" y="4915957"/>
            <a:ext cx="3490504" cy="598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>
                <a:solidFill>
                  <a:srgbClr val="0070C0"/>
                </a:solidFill>
              </a:rPr>
              <a:t>7.7</a:t>
            </a:r>
            <a:r>
              <a:rPr lang="ja-JP" altLang="en-US" dirty="0" smtClean="0">
                <a:solidFill>
                  <a:srgbClr val="0070C0"/>
                </a:solidFill>
              </a:rPr>
              <a:t>万円</a:t>
            </a:r>
            <a:r>
              <a:rPr lang="en-US" altLang="ja-JP" dirty="0" smtClean="0">
                <a:solidFill>
                  <a:srgbClr val="0070C0"/>
                </a:solidFill>
              </a:rPr>
              <a:t>×</a:t>
            </a:r>
            <a:r>
              <a:rPr lang="en-US" altLang="ja-JP" dirty="0" smtClean="0">
                <a:solidFill>
                  <a:srgbClr val="FF0000"/>
                </a:solidFill>
              </a:rPr>
              <a:t>57</a:t>
            </a:r>
            <a:r>
              <a:rPr lang="ja-JP" altLang="en-US" dirty="0" smtClean="0">
                <a:solidFill>
                  <a:srgbClr val="FF0000"/>
                </a:solidFill>
              </a:rPr>
              <a:t>ヵ月</a:t>
            </a:r>
            <a:r>
              <a:rPr lang="ja-JP" altLang="en-US" dirty="0" smtClean="0">
                <a:solidFill>
                  <a:srgbClr val="0070C0"/>
                </a:solidFill>
              </a:rPr>
              <a:t>＝</a:t>
            </a:r>
            <a:r>
              <a:rPr lang="en-US" altLang="ja-JP" dirty="0" smtClean="0">
                <a:solidFill>
                  <a:srgbClr val="0070C0"/>
                </a:solidFill>
              </a:rPr>
              <a:t>439</a:t>
            </a:r>
            <a:r>
              <a:rPr lang="ja-JP" altLang="en-US" dirty="0" smtClean="0">
                <a:solidFill>
                  <a:srgbClr val="0070C0"/>
                </a:solidFill>
              </a:rPr>
              <a:t>万円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</a:rPr>
              <a:t>　　　</a:t>
            </a:r>
            <a:r>
              <a:rPr lang="en-US" altLang="ja-JP" sz="2900" dirty="0" smtClean="0"/>
              <a:t>※</a:t>
            </a:r>
            <a:r>
              <a:rPr lang="ja-JP" altLang="en-US" sz="2900" dirty="0" smtClean="0"/>
              <a:t>平均の介護月数</a:t>
            </a:r>
            <a:endParaRPr lang="ja-JP" altLang="en-US" sz="2900" dirty="0"/>
          </a:p>
        </p:txBody>
      </p:sp>
      <p:sp>
        <p:nvSpPr>
          <p:cNvPr id="12" name="右矢印 11"/>
          <p:cNvSpPr/>
          <p:nvPr/>
        </p:nvSpPr>
        <p:spPr>
          <a:xfrm>
            <a:off x="9611578" y="2979401"/>
            <a:ext cx="353291" cy="122959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10177892" y="2903201"/>
            <a:ext cx="1683328" cy="138199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平均</a:t>
            </a:r>
            <a:endParaRPr kumimoji="1" lang="en-US" altLang="ja-JP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en-US" altLang="ja-JP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530</a:t>
            </a:r>
            <a:r>
              <a:rPr kumimoji="1" lang="ja-JP" altLang="en-US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万円</a:t>
            </a:r>
            <a:endParaRPr kumimoji="1" lang="ja-JP" altLang="en-US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9113633" y="5869134"/>
            <a:ext cx="2878280" cy="722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/>
              <a:t>資料出所：介護保険の教科書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088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 noGrp="1"/>
          </p:cNvSpPr>
          <p:nvPr>
            <p:ph type="title"/>
          </p:nvPr>
        </p:nvSpPr>
        <p:spPr>
          <a:xfrm>
            <a:off x="1917516" y="416292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３．準備をする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39634" y="1867228"/>
            <a:ext cx="8915400" cy="2157845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親としっかり話をしましょう。</a:t>
            </a:r>
            <a:endParaRPr kumimoji="1" lang="en-US" altLang="ja-JP" sz="3200" dirty="0" smtClean="0"/>
          </a:p>
          <a:p>
            <a:r>
              <a:rPr lang="ja-JP" altLang="en-US" sz="3200" dirty="0"/>
              <a:t>介護</a:t>
            </a:r>
            <a:r>
              <a:rPr lang="ja-JP" altLang="en-US" sz="3200" dirty="0" smtClean="0"/>
              <a:t>の知識を持ちましょう。</a:t>
            </a:r>
            <a:endParaRPr lang="en-US" altLang="ja-JP" sz="3200" dirty="0" smtClean="0"/>
          </a:p>
          <a:p>
            <a:r>
              <a:rPr lang="ja-JP" altLang="en-US" sz="3200" dirty="0" smtClean="0"/>
              <a:t>介護保険を使ったサービスを知りましょう。</a:t>
            </a:r>
            <a:endParaRPr lang="en-US" altLang="ja-JP" sz="3200" dirty="0" smtClean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419726" y="4387624"/>
            <a:ext cx="10575759" cy="1280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000" dirty="0" smtClean="0">
                <a:solidFill>
                  <a:srgbClr val="7030A0"/>
                </a:solidFill>
              </a:rPr>
              <a:t>仕事と介護の両立支援セミナーの開催を予定</a:t>
            </a:r>
            <a:endParaRPr lang="ja-JP" alt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32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651537" y="696847"/>
            <a:ext cx="8911687" cy="1069608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Part-</a:t>
            </a:r>
            <a:r>
              <a:rPr kumimoji="1" lang="ja-JP" altLang="en-US" sz="5400" dirty="0" smtClean="0"/>
              <a:t>２</a:t>
            </a:r>
            <a:r>
              <a:rPr lang="ja-JP" altLang="en-US" sz="5400" dirty="0" smtClean="0"/>
              <a:t> もう一つの春闘</a:t>
            </a:r>
            <a:endParaRPr kumimoji="1" lang="ja-JP" altLang="en-US" sz="5400" dirty="0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3418607" y="1928497"/>
            <a:ext cx="7377546" cy="8548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 smtClean="0"/>
              <a:t>➡支出を減らす取り組み</a:t>
            </a:r>
            <a:endParaRPr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418607" y="3061808"/>
            <a:ext cx="7377546" cy="8548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 smtClean="0"/>
              <a:t>➡将来に備える取り組み</a:t>
            </a:r>
            <a:endParaRPr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651537" y="4195120"/>
            <a:ext cx="9090190" cy="18212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5400" dirty="0" smtClean="0">
                <a:solidFill>
                  <a:srgbClr val="7030A0"/>
                </a:solidFill>
              </a:rPr>
              <a:t>組合員の生活保障設計運動は</a:t>
            </a:r>
            <a:endParaRPr lang="en-US" altLang="ja-JP" sz="5400" dirty="0" smtClean="0">
              <a:solidFill>
                <a:srgbClr val="7030A0"/>
              </a:solidFill>
            </a:endParaRPr>
          </a:p>
          <a:p>
            <a:r>
              <a:rPr lang="ja-JP" altLang="en-US" sz="5400" dirty="0" smtClean="0">
                <a:solidFill>
                  <a:srgbClr val="7030A0"/>
                </a:solidFill>
              </a:rPr>
              <a:t>春闘の取り組みと</a:t>
            </a:r>
            <a:r>
              <a:rPr lang="ja-JP" altLang="en-US" sz="5400" dirty="0" smtClean="0">
                <a:solidFill>
                  <a:srgbClr val="FF0000"/>
                </a:solidFill>
              </a:rPr>
              <a:t>同格</a:t>
            </a:r>
            <a:endParaRPr lang="ja-JP" altLang="en-US" sz="5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740788" y="5105728"/>
            <a:ext cx="8911687" cy="1069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endParaRPr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92015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6199" y="641611"/>
            <a:ext cx="8911687" cy="934526"/>
          </a:xfrm>
        </p:spPr>
        <p:txBody>
          <a:bodyPr>
            <a:normAutofit/>
          </a:bodyPr>
          <a:lstStyle/>
          <a:p>
            <a:r>
              <a:rPr kumimoji="1" lang="ja-JP" altLang="en-US" sz="4400" dirty="0" smtClean="0"/>
              <a:t>地協 目標値の設定</a:t>
            </a:r>
            <a:endParaRPr kumimoji="1" lang="ja-JP" altLang="en-US" sz="4400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594461"/>
              </p:ext>
            </p:extLst>
          </p:nvPr>
        </p:nvGraphicFramePr>
        <p:xfrm>
          <a:off x="1973179" y="1576136"/>
          <a:ext cx="9938084" cy="505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タイトル 1"/>
          <p:cNvSpPr txBox="1">
            <a:spLocks/>
          </p:cNvSpPr>
          <p:nvPr/>
        </p:nvSpPr>
        <p:spPr>
          <a:xfrm>
            <a:off x="6432735" y="1576135"/>
            <a:ext cx="5478528" cy="16443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400" dirty="0" smtClean="0">
                <a:solidFill>
                  <a:srgbClr val="7030A0"/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加入</a:t>
            </a:r>
            <a:r>
              <a:rPr lang="ja-JP" altLang="en-US" sz="4400" dirty="0">
                <a:solidFill>
                  <a:srgbClr val="7030A0"/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率</a:t>
            </a:r>
            <a:r>
              <a:rPr lang="ja-JP" altLang="en-US" sz="4400" dirty="0" smtClean="0">
                <a:solidFill>
                  <a:srgbClr val="7030A0"/>
                </a:solidFill>
                <a:latin typeface="AR P新藝体U" panose="020B0600010101010101" pitchFamily="50" charset="-128"/>
                <a:ea typeface="AR P新藝体U" panose="020B0600010101010101" pitchFamily="50" charset="-128"/>
              </a:rPr>
              <a:t>は組織と組合員の信頼のバロメータ</a:t>
            </a:r>
            <a:endParaRPr lang="ja-JP" altLang="en-US" sz="4400" dirty="0">
              <a:solidFill>
                <a:srgbClr val="7030A0"/>
              </a:solidFill>
              <a:latin typeface="AR P新藝体U" panose="020B0600010101010101" pitchFamily="50" charset="-128"/>
              <a:ea typeface="AR P新藝体U" panose="020B0600010101010101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60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89968" y="5790001"/>
            <a:ext cx="8911687" cy="903901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7030A0"/>
                </a:solidFill>
              </a:rPr>
              <a:t>男性主体の職場→ＤＭによる家庭への周知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051504" y="672236"/>
            <a:ext cx="8911687" cy="9039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800" dirty="0" smtClean="0"/>
              <a:t>戦略・戦術をもった推進</a:t>
            </a:r>
            <a:endParaRPr lang="ja-JP" altLang="en-US" sz="4800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979312"/>
              </p:ext>
            </p:extLst>
          </p:nvPr>
        </p:nvGraphicFramePr>
        <p:xfrm>
          <a:off x="2517775" y="1600200"/>
          <a:ext cx="8915400" cy="377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989968" y="1985994"/>
            <a:ext cx="2995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ミドリ電機製造労組の例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28230" y="2200248"/>
            <a:ext cx="8911687" cy="12808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組合員に喜んでもらえる取り組みです。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加盟組合の積極的な取り組みをお願いします。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17569" y="4770996"/>
            <a:ext cx="277770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r"/>
            <a:r>
              <a:rPr lang="ja-JP" altLang="en-US" dirty="0" smtClean="0"/>
              <a:t>おわり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26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</TotalTime>
  <Words>222</Words>
  <Application>Microsoft Office PowerPoint</Application>
  <PresentationFormat>ワイド画面</PresentationFormat>
  <Paragraphs>45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 PＰＯＰ５H</vt:lpstr>
      <vt:lpstr>AR P勘亭流H</vt:lpstr>
      <vt:lpstr>AR P新藝体U</vt:lpstr>
      <vt:lpstr>メイリオ</vt:lpstr>
      <vt:lpstr>Arial</vt:lpstr>
      <vt:lpstr>Century Gothic</vt:lpstr>
      <vt:lpstr>Wingdings 3</vt:lpstr>
      <vt:lpstr>ウィスプ</vt:lpstr>
      <vt:lpstr>第２回幹事会</vt:lpstr>
      <vt:lpstr>Part-1 介護を考える</vt:lpstr>
      <vt:lpstr>PowerPoint プレゼンテーション</vt:lpstr>
      <vt:lpstr>PowerPoint プレゼンテーション</vt:lpstr>
      <vt:lpstr>３．準備をする</vt:lpstr>
      <vt:lpstr>Part-２ もう一つの春闘</vt:lpstr>
      <vt:lpstr>地協 目標値の設定</vt:lpstr>
      <vt:lpstr>男性主体の職場→ＤＭによる家庭への周知</vt:lpstr>
      <vt:lpstr>組合員に喜んでもらえる取り組みです。 加盟組合の積極的な取り組みをお願いします。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福祉担当役員・書記研修会</dc:title>
  <dc:creator>電機福島</dc:creator>
  <cp:lastModifiedBy>電機福島</cp:lastModifiedBy>
  <cp:revision>19</cp:revision>
  <dcterms:created xsi:type="dcterms:W3CDTF">2016-12-05T08:09:48Z</dcterms:created>
  <dcterms:modified xsi:type="dcterms:W3CDTF">2016-12-16T01:19:38Z</dcterms:modified>
</cp:coreProperties>
</file>