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67" r:id="rId1"/>
  </p:sldMasterIdLst>
  <p:notesMasterIdLst>
    <p:notesMasterId r:id="rId50"/>
  </p:notesMasterIdLst>
  <p:handoutMasterIdLst>
    <p:handoutMasterId r:id="rId51"/>
  </p:handoutMasterIdLst>
  <p:sldIdLst>
    <p:sldId id="475" r:id="rId2"/>
    <p:sldId id="592" r:id="rId3"/>
    <p:sldId id="624" r:id="rId4"/>
    <p:sldId id="869" r:id="rId5"/>
    <p:sldId id="825" r:id="rId6"/>
    <p:sldId id="860" r:id="rId7"/>
    <p:sldId id="840" r:id="rId8"/>
    <p:sldId id="879" r:id="rId9"/>
    <p:sldId id="870" r:id="rId10"/>
    <p:sldId id="871" r:id="rId11"/>
    <p:sldId id="841" r:id="rId12"/>
    <p:sldId id="842" r:id="rId13"/>
    <p:sldId id="836" r:id="rId14"/>
    <p:sldId id="833" r:id="rId15"/>
    <p:sldId id="862" r:id="rId16"/>
    <p:sldId id="834" r:id="rId17"/>
    <p:sldId id="838" r:id="rId18"/>
    <p:sldId id="593" r:id="rId19"/>
    <p:sldId id="564" r:id="rId20"/>
    <p:sldId id="826" r:id="rId21"/>
    <p:sldId id="827" r:id="rId22"/>
    <p:sldId id="829" r:id="rId23"/>
    <p:sldId id="828" r:id="rId24"/>
    <p:sldId id="830" r:id="rId25"/>
    <p:sldId id="835" r:id="rId26"/>
    <p:sldId id="845" r:id="rId27"/>
    <p:sldId id="832" r:id="rId28"/>
    <p:sldId id="848" r:id="rId29"/>
    <p:sldId id="859" r:id="rId30"/>
    <p:sldId id="844" r:id="rId31"/>
    <p:sldId id="861" r:id="rId32"/>
    <p:sldId id="856" r:id="rId33"/>
    <p:sldId id="857" r:id="rId34"/>
    <p:sldId id="873" r:id="rId35"/>
    <p:sldId id="858" r:id="rId36"/>
    <p:sldId id="863" r:id="rId37"/>
    <p:sldId id="864" r:id="rId38"/>
    <p:sldId id="865" r:id="rId39"/>
    <p:sldId id="837" r:id="rId40"/>
    <p:sldId id="866" r:id="rId41"/>
    <p:sldId id="867" r:id="rId42"/>
    <p:sldId id="872" r:id="rId43"/>
    <p:sldId id="874" r:id="rId44"/>
    <p:sldId id="875" r:id="rId45"/>
    <p:sldId id="876" r:id="rId46"/>
    <p:sldId id="877" r:id="rId47"/>
    <p:sldId id="878" r:id="rId48"/>
    <p:sldId id="569" r:id="rId49"/>
  </p:sldIdLst>
  <p:sldSz cx="9144000" cy="6858000" type="screen4x3"/>
  <p:notesSz cx="6807200" cy="9945688"/>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6" userDrawn="1">
          <p15:clr>
            <a:srgbClr val="A4A3A4"/>
          </p15:clr>
        </p15:guide>
        <p15:guide id="2" pos="2147" userDrawn="1">
          <p15:clr>
            <a:srgbClr val="A4A3A4"/>
          </p15:clr>
        </p15:guide>
        <p15:guide id="3" orient="horz" pos="3132" userDrawn="1">
          <p15:clr>
            <a:srgbClr val="A4A3A4"/>
          </p15:clr>
        </p15:guide>
        <p15:guide id="4" pos="21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CC66"/>
    <a:srgbClr val="FF6600"/>
    <a:srgbClr val="FF3300"/>
    <a:srgbClr val="FF6699"/>
    <a:srgbClr val="FECEDD"/>
    <a:srgbClr val="FFFFCC"/>
    <a:srgbClr val="FFCCFF"/>
    <a:srgbClr val="FEDEE8"/>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65" autoAdjust="0"/>
    <p:restoredTop sz="98201" autoAdjust="0"/>
  </p:normalViewPr>
  <p:slideViewPr>
    <p:cSldViewPr>
      <p:cViewPr varScale="1">
        <p:scale>
          <a:sx n="88" d="100"/>
          <a:sy n="88" d="100"/>
        </p:scale>
        <p:origin x="129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08"/>
    </p:cViewPr>
  </p:sorterViewPr>
  <p:notesViewPr>
    <p:cSldViewPr>
      <p:cViewPr varScale="1">
        <p:scale>
          <a:sx n="52" d="100"/>
          <a:sy n="52" d="100"/>
        </p:scale>
        <p:origin x="-2640" y="-96"/>
      </p:cViewPr>
      <p:guideLst>
        <p:guide orient="horz" pos="3136"/>
        <p:guide pos="2147"/>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koyama2106\AppData\Local\Microsoft\Windows\INetCache\Content.Outlook\6F70FUS9\&#21442;&#35696;&#38498;&#35696;&#21729;&#25237;&#31080;&#12539;&#20685;&#12365;&#12363;&#12369;&#12398;&#12358;&#12416;_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5.2214452214452214E-2"/>
          <c:y val="0.32765223365074519"/>
          <c:w val="0.68251748251748257"/>
          <c:h val="0.67234776634925486"/>
        </c:manualLayout>
      </c:layout>
      <c:barChart>
        <c:barDir val="bar"/>
        <c:grouping val="stacked"/>
        <c:varyColors val="0"/>
        <c:ser>
          <c:idx val="0"/>
          <c:order val="0"/>
          <c:tx>
            <c:strRef>
              <c:f>'[参議院議員投票・働きかけのうむ_h.xlsx]GQ14'!$C$3</c:f>
              <c:strCache>
                <c:ptCount val="1"/>
                <c:pt idx="0">
                  <c:v>何
回
も
受
け
た
　</c:v>
                </c:pt>
              </c:strCache>
            </c:strRef>
          </c:tx>
          <c:spPr>
            <a:solidFill>
              <a:srgbClr val="000080"/>
            </a:solidFill>
            <a:ln>
              <a:solidFill>
                <a:srgbClr val="000000"/>
              </a:solidFill>
              <a:prstDash val="solid"/>
            </a:ln>
            <a:effectLst/>
          </c:spPr>
          <c:invertIfNegative val="0"/>
          <c:dLbls>
            <c:dLbl>
              <c:idx val="3"/>
              <c:layout>
                <c:manualLayout>
                  <c:x val="-0.24720326625838437"/>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ABC-4243-8FED-4E1374A31C2F}"/>
                </c:ext>
                <c:ext xmlns:c15="http://schemas.microsoft.com/office/drawing/2012/chart" uri="{CE6537A1-D6FC-4f65-9D91-7224C49458BB}"/>
              </c:extLst>
            </c:dLbl>
            <c:dLbl>
              <c:idx val="6"/>
              <c:layout>
                <c:manualLayout>
                  <c:x val="-0.24720326625838437"/>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ABC-4243-8FED-4E1374A31C2F}"/>
                </c:ext>
                <c:ext xmlns:c15="http://schemas.microsoft.com/office/drawing/2012/chart" uri="{CE6537A1-D6FC-4f65-9D91-7224C49458BB}"/>
              </c:extLst>
            </c:dLbl>
            <c:numFmt formatCode="0.0;\-0.0;&quot;－&quot;;" sourceLinked="0"/>
            <c:spPr>
              <a:solidFill>
                <a:srgbClr val="FFFFFF"/>
              </a:solidFill>
              <a:ln w="25400">
                <a:noFill/>
              </a:ln>
            </c:spPr>
            <c:txPr>
              <a:bodyPr/>
              <a:lstStyle/>
              <a:p>
                <a:pPr>
                  <a:defRPr sz="700">
                    <a:latin typeface="ＭＳ ゴシック"/>
                    <a:ea typeface="ＭＳ ゴシック"/>
                    <a:cs typeface="ＭＳ ゴシック"/>
                  </a:defRPr>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'[参議院議員投票・働きかけのうむ_h.xlsx]w-Q14'!$B$4:$B$14</c:f>
              <c:strCache>
                <c:ptCount val="11"/>
                <c:pt idx="0">
                  <c:v>2016年・第24回参　‌
議院議員　　　　　‌</c:v>
                </c:pt>
                <c:pt idx="1">
                  <c:v>2013年・第23回参　‌
議院議員　　　　　‌</c:v>
                </c:pt>
                <c:pt idx="2">
                  <c:v>2010年・第22回参　‌
議院議員　　　　　‌</c:v>
                </c:pt>
                <c:pt idx="4">
                  <c:v>男性　　　　　　‌</c:v>
                </c:pt>
                <c:pt idx="5">
                  <c:v>女性　　　　　　‌</c:v>
                </c:pt>
                <c:pt idx="7">
                  <c:v>経験なし　　　　‌</c:v>
                </c:pt>
                <c:pt idx="8">
                  <c:v>過去に経験あり　‌</c:v>
                </c:pt>
                <c:pt idx="9">
                  <c:v>現在・職場委員な‌
ど　　　　　　　‌</c:v>
                </c:pt>
                <c:pt idx="10">
                  <c:v>現在・役員　　　‌</c:v>
                </c:pt>
              </c:strCache>
            </c:strRef>
          </c:cat>
          <c:val>
            <c:numRef>
              <c:f>'[参議院議員投票・働きかけのうむ_h.xlsx]w-Q14'!$C$4:$C$14</c:f>
              <c:numCache>
                <c:formatCode>0.0;\-0.0;"･･･";</c:formatCode>
                <c:ptCount val="11"/>
                <c:pt idx="0">
                  <c:v>48.326959847036328</c:v>
                </c:pt>
                <c:pt idx="1">
                  <c:v>44.891439709783967</c:v>
                </c:pt>
                <c:pt idx="2">
                  <c:v>34.229381026773694</c:v>
                </c:pt>
                <c:pt idx="4">
                  <c:v>48.754798700659514</c:v>
                </c:pt>
                <c:pt idx="5">
                  <c:v>46.428571428571431</c:v>
                </c:pt>
                <c:pt idx="7">
                  <c:v>35.204167366829104</c:v>
                </c:pt>
                <c:pt idx="8">
                  <c:v>46.821008984105042</c:v>
                </c:pt>
                <c:pt idx="9">
                  <c:v>70.101781170483463</c:v>
                </c:pt>
                <c:pt idx="10">
                  <c:v>86.540731995277454</c:v>
                </c:pt>
              </c:numCache>
            </c:numRef>
          </c:val>
          <c:extLst xmlns:c16r2="http://schemas.microsoft.com/office/drawing/2015/06/chart">
            <c:ext xmlns:c16="http://schemas.microsoft.com/office/drawing/2014/chart" uri="{C3380CC4-5D6E-409C-BE32-E72D297353CC}">
              <c16:uniqueId val="{00000002-4ABC-4243-8FED-4E1374A31C2F}"/>
            </c:ext>
          </c:extLst>
        </c:ser>
        <c:ser>
          <c:idx val="1"/>
          <c:order val="1"/>
          <c:tx>
            <c:strRef>
              <c:f>'[参議院議員投票・働きかけのうむ_h.xlsx]GQ14'!$D$3</c:f>
              <c:strCache>
                <c:ptCount val="1"/>
                <c:pt idx="0">
                  <c:v>１
・
２
回
は
受
け
た</c:v>
                </c:pt>
              </c:strCache>
            </c:strRef>
          </c:tx>
          <c:spPr>
            <a:solidFill>
              <a:srgbClr val="FF6600"/>
            </a:solidFill>
            <a:ln>
              <a:solidFill>
                <a:srgbClr val="000000"/>
              </a:solidFill>
              <a:prstDash val="solid"/>
            </a:ln>
            <a:effectLst/>
          </c:spPr>
          <c:invertIfNegative val="0"/>
          <c:dLbls>
            <c:dLbl>
              <c:idx val="3"/>
              <c:layout>
                <c:manualLayout>
                  <c:x val="0.734731991834354"/>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4ABC-4243-8FED-4E1374A31C2F}"/>
                </c:ext>
                <c:ext xmlns:c15="http://schemas.microsoft.com/office/drawing/2012/chart" uri="{CE6537A1-D6FC-4f65-9D91-7224C49458BB}"/>
              </c:extLst>
            </c:dLbl>
            <c:dLbl>
              <c:idx val="6"/>
              <c:layout>
                <c:manualLayout>
                  <c:x val="0.734731991834354"/>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4ABC-4243-8FED-4E1374A31C2F}"/>
                </c:ext>
                <c:ext xmlns:c15="http://schemas.microsoft.com/office/drawing/2012/chart" uri="{CE6537A1-D6FC-4f65-9D91-7224C49458BB}"/>
              </c:extLst>
            </c:dLbl>
            <c:numFmt formatCode="0.0;\-0.0;&quot;－&quot;;" sourceLinked="0"/>
            <c:spPr>
              <a:solidFill>
                <a:srgbClr val="FFFFFF"/>
              </a:solidFill>
              <a:ln w="25400">
                <a:noFill/>
              </a:ln>
            </c:spPr>
            <c:txPr>
              <a:bodyPr/>
              <a:lstStyle/>
              <a:p>
                <a:pPr>
                  <a:defRPr sz="700">
                    <a:latin typeface="ＭＳ ゴシック"/>
                    <a:ea typeface="ＭＳ ゴシック"/>
                    <a:cs typeface="ＭＳ ゴシック"/>
                  </a:defRPr>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'[参議院議員投票・働きかけのうむ_h.xlsx]w-Q14'!$B$4:$B$14</c:f>
              <c:strCache>
                <c:ptCount val="11"/>
                <c:pt idx="0">
                  <c:v>2016年・第24回参　‌
議院議員　　　　　‌</c:v>
                </c:pt>
                <c:pt idx="1">
                  <c:v>2013年・第23回参　‌
議院議員　　　　　‌</c:v>
                </c:pt>
                <c:pt idx="2">
                  <c:v>2010年・第22回参　‌
議院議員　　　　　‌</c:v>
                </c:pt>
                <c:pt idx="4">
                  <c:v>男性　　　　　　‌</c:v>
                </c:pt>
                <c:pt idx="5">
                  <c:v>女性　　　　　　‌</c:v>
                </c:pt>
                <c:pt idx="7">
                  <c:v>経験なし　　　　‌</c:v>
                </c:pt>
                <c:pt idx="8">
                  <c:v>過去に経験あり　‌</c:v>
                </c:pt>
                <c:pt idx="9">
                  <c:v>現在・職場委員な‌
ど　　　　　　　‌</c:v>
                </c:pt>
                <c:pt idx="10">
                  <c:v>現在・役員　　　‌</c:v>
                </c:pt>
              </c:strCache>
            </c:strRef>
          </c:cat>
          <c:val>
            <c:numRef>
              <c:f>'[参議院議員投票・働きかけのうむ_h.xlsx]w-Q14'!$D$4:$D$14</c:f>
              <c:numCache>
                <c:formatCode>0.0;\-0.0;"･･･";</c:formatCode>
                <c:ptCount val="11"/>
                <c:pt idx="0">
                  <c:v>38.121414913957935</c:v>
                </c:pt>
                <c:pt idx="1">
                  <c:v>41.469489414694891</c:v>
                </c:pt>
                <c:pt idx="2">
                  <c:v>45.687658244895765</c:v>
                </c:pt>
                <c:pt idx="4">
                  <c:v>37.680874101781669</c:v>
                </c:pt>
                <c:pt idx="5">
                  <c:v>40.263605442176868</c:v>
                </c:pt>
                <c:pt idx="7">
                  <c:v>45.370525962023187</c:v>
                </c:pt>
                <c:pt idx="8">
                  <c:v>42.294402211472011</c:v>
                </c:pt>
                <c:pt idx="9">
                  <c:v>24.512298558100085</c:v>
                </c:pt>
                <c:pt idx="10">
                  <c:v>10.507674144037781</c:v>
                </c:pt>
              </c:numCache>
            </c:numRef>
          </c:val>
          <c:extLst xmlns:c16r2="http://schemas.microsoft.com/office/drawing/2015/06/chart">
            <c:ext xmlns:c16="http://schemas.microsoft.com/office/drawing/2014/chart" uri="{C3380CC4-5D6E-409C-BE32-E72D297353CC}">
              <c16:uniqueId val="{00000005-4ABC-4243-8FED-4E1374A31C2F}"/>
            </c:ext>
          </c:extLst>
        </c:ser>
        <c:ser>
          <c:idx val="2"/>
          <c:order val="2"/>
          <c:tx>
            <c:strRef>
              <c:f>'[参議院議員投票・働きかけのうむ_h.xlsx]GQ14'!$E$3</c:f>
              <c:strCache>
                <c:ptCount val="1"/>
                <c:pt idx="0">
                  <c:v>全
く
受
け
な
か
っ
た</c:v>
                </c:pt>
              </c:strCache>
            </c:strRef>
          </c:tx>
          <c:spPr>
            <a:solidFill>
              <a:srgbClr val="FFFFCC"/>
            </a:solidFill>
            <a:ln>
              <a:solidFill>
                <a:srgbClr val="000000"/>
              </a:solidFill>
              <a:prstDash val="solid"/>
            </a:ln>
            <a:effectLst/>
          </c:spPr>
          <c:invertIfNegative val="0"/>
          <c:dLbls>
            <c:dLbl>
              <c:idx val="3"/>
              <c:layout>
                <c:manualLayout>
                  <c:x val="0.734731991834354"/>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4ABC-4243-8FED-4E1374A31C2F}"/>
                </c:ext>
                <c:ext xmlns:c15="http://schemas.microsoft.com/office/drawing/2012/chart" uri="{CE6537A1-D6FC-4f65-9D91-7224C49458BB}"/>
              </c:extLst>
            </c:dLbl>
            <c:dLbl>
              <c:idx val="6"/>
              <c:layout>
                <c:manualLayout>
                  <c:x val="0.734731991834354"/>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4ABC-4243-8FED-4E1374A31C2F}"/>
                </c:ext>
                <c:ext xmlns:c15="http://schemas.microsoft.com/office/drawing/2012/chart" uri="{CE6537A1-D6FC-4f65-9D91-7224C49458BB}"/>
              </c:extLst>
            </c:dLbl>
            <c:dLbl>
              <c:idx val="9"/>
              <c:numFmt formatCode="0.0;\-0.0;&quot;－&quot;;" sourceLinked="0"/>
              <c:spPr>
                <a:solidFill>
                  <a:srgbClr val="FFFFFF"/>
                </a:solidFill>
                <a:ln w="25400">
                  <a:noFill/>
                </a:ln>
              </c:spPr>
              <c:txPr>
                <a:bodyPr rot="-5400000" vert="horz"/>
                <a:lstStyle/>
                <a:p>
                  <a:pPr>
                    <a:defRPr sz="500">
                      <a:latin typeface="ＭＳ ゴシック"/>
                      <a:ea typeface="ＭＳ ゴシック"/>
                      <a:cs typeface="ＭＳ ゴシック"/>
                    </a:defRPr>
                  </a:pPr>
                  <a:endParaRPr lang="ja-JP"/>
                </a:p>
              </c:txPr>
              <c:showLegendKey val="0"/>
              <c:showVal val="1"/>
              <c:showCatName val="0"/>
              <c:showSerName val="0"/>
              <c:showPercent val="0"/>
              <c:showBubbleSize val="0"/>
            </c:dLbl>
            <c:dLbl>
              <c:idx val="10"/>
              <c:layout>
                <c:manualLayout>
                  <c:x val="-5.1799358413531643E-3"/>
                  <c:y val="0"/>
                </c:manualLayout>
              </c:layout>
              <c:numFmt formatCode="0.0;\-0.0;&quot;－&quot;;" sourceLinked="0"/>
              <c:spPr>
                <a:solidFill>
                  <a:srgbClr val="FFFFFF"/>
                </a:solidFill>
                <a:ln w="25400">
                  <a:noFill/>
                </a:ln>
              </c:spPr>
              <c:txPr>
                <a:bodyPr rot="-5400000" vert="horz"/>
                <a:lstStyle/>
                <a:p>
                  <a:pPr>
                    <a:defRPr sz="500">
                      <a:latin typeface="ＭＳ ゴシック"/>
                      <a:ea typeface="ＭＳ ゴシック"/>
                      <a:cs typeface="ＭＳ ゴシック"/>
                    </a:defRPr>
                  </a:pPr>
                  <a:endParaRPr lang="ja-JP"/>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4ABC-4243-8FED-4E1374A31C2F}"/>
                </c:ext>
                <c:ext xmlns:c15="http://schemas.microsoft.com/office/drawing/2012/chart" uri="{CE6537A1-D6FC-4f65-9D91-7224C49458BB}"/>
              </c:extLst>
            </c:dLbl>
            <c:numFmt formatCode="0.0;\-0.0;&quot;－&quot;;" sourceLinked="0"/>
            <c:spPr>
              <a:solidFill>
                <a:srgbClr val="FFFFFF"/>
              </a:solidFill>
              <a:ln w="25400">
                <a:noFill/>
              </a:ln>
            </c:spPr>
            <c:txPr>
              <a:bodyPr/>
              <a:lstStyle/>
              <a:p>
                <a:pPr>
                  <a:defRPr sz="700">
                    <a:latin typeface="ＭＳ ゴシック"/>
                    <a:ea typeface="ＭＳ ゴシック"/>
                    <a:cs typeface="ＭＳ ゴシック"/>
                  </a:defRPr>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'[参議院議員投票・働きかけのうむ_h.xlsx]w-Q14'!$B$4:$B$14</c:f>
              <c:strCache>
                <c:ptCount val="11"/>
                <c:pt idx="0">
                  <c:v>2016年・第24回参　‌
議院議員　　　　　‌</c:v>
                </c:pt>
                <c:pt idx="1">
                  <c:v>2013年・第23回参　‌
議院議員　　　　　‌</c:v>
                </c:pt>
                <c:pt idx="2">
                  <c:v>2010年・第22回参　‌
議院議員　　　　　‌</c:v>
                </c:pt>
                <c:pt idx="4">
                  <c:v>男性　　　　　　‌</c:v>
                </c:pt>
                <c:pt idx="5">
                  <c:v>女性　　　　　　‌</c:v>
                </c:pt>
                <c:pt idx="7">
                  <c:v>経験なし　　　　‌</c:v>
                </c:pt>
                <c:pt idx="8">
                  <c:v>過去に経験あり　‌</c:v>
                </c:pt>
                <c:pt idx="9">
                  <c:v>現在・職場委員な‌
ど　　　　　　　‌</c:v>
                </c:pt>
                <c:pt idx="10">
                  <c:v>現在・役員　　　‌</c:v>
                </c:pt>
              </c:strCache>
            </c:strRef>
          </c:cat>
          <c:val>
            <c:numRef>
              <c:f>'[参議院議員投票・働きかけのうむ_h.xlsx]w-Q14'!$E$4:$E$14</c:f>
              <c:numCache>
                <c:formatCode>0.0;\-0.0;"･･･";</c:formatCode>
                <c:ptCount val="11"/>
                <c:pt idx="0">
                  <c:v>12.523900573613766</c:v>
                </c:pt>
                <c:pt idx="1">
                  <c:v>12.474958037793058</c:v>
                </c:pt>
                <c:pt idx="2">
                  <c:v>19.010935732370847</c:v>
                </c:pt>
                <c:pt idx="4">
                  <c:v>12.560291367260557</c:v>
                </c:pt>
                <c:pt idx="5">
                  <c:v>12.15986394557823</c:v>
                </c:pt>
                <c:pt idx="7">
                  <c:v>18.383464963871617</c:v>
                </c:pt>
                <c:pt idx="8">
                  <c:v>10.020732550103663</c:v>
                </c:pt>
                <c:pt idx="9">
                  <c:v>4.4953350296861743</c:v>
                </c:pt>
                <c:pt idx="10">
                  <c:v>1.7709563164108619</c:v>
                </c:pt>
              </c:numCache>
            </c:numRef>
          </c:val>
          <c:extLst xmlns:c16r2="http://schemas.microsoft.com/office/drawing/2015/06/chart">
            <c:ext xmlns:c16="http://schemas.microsoft.com/office/drawing/2014/chart" uri="{C3380CC4-5D6E-409C-BE32-E72D297353CC}">
              <c16:uniqueId val="{0000000A-4ABC-4243-8FED-4E1374A31C2F}"/>
            </c:ext>
          </c:extLst>
        </c:ser>
        <c:ser>
          <c:idx val="3"/>
          <c:order val="3"/>
          <c:tx>
            <c:strRef>
              <c:f>'[参議院議員投票・働きかけのうむ_h.xlsx]GQ14'!$F$3</c:f>
              <c:strCache>
                <c:ptCount val="1"/>
                <c:pt idx="0">
                  <c:v>無
回
答
　</c:v>
                </c:pt>
              </c:strCache>
            </c:strRef>
          </c:tx>
          <c:spPr>
            <a:solidFill>
              <a:srgbClr val="FFFFFF"/>
            </a:solidFill>
            <a:ln>
              <a:solidFill>
                <a:srgbClr val="000000"/>
              </a:solidFill>
              <a:prstDash val="solid"/>
            </a:ln>
            <a:effectLst/>
          </c:spPr>
          <c:invertIfNegative val="0"/>
          <c:dLbls>
            <c:dLbl>
              <c:idx val="0"/>
              <c:numFmt formatCode="0.0;\-0.0;&quot;－&quot;;" sourceLinked="0"/>
              <c:spPr>
                <a:solidFill>
                  <a:srgbClr val="FFFFFF"/>
                </a:solidFill>
                <a:ln w="25400">
                  <a:noFill/>
                </a:ln>
              </c:spPr>
              <c:txPr>
                <a:bodyPr/>
                <a:lstStyle/>
                <a:p>
                  <a:pPr>
                    <a:defRPr sz="500">
                      <a:latin typeface="ＭＳ ゴシック"/>
                      <a:ea typeface="ＭＳ ゴシック"/>
                      <a:cs typeface="ＭＳ ゴシック"/>
                    </a:defRPr>
                  </a:pPr>
                  <a:endParaRPr lang="ja-JP"/>
                </a:p>
              </c:txPr>
              <c:showLegendKey val="0"/>
              <c:showVal val="1"/>
              <c:showCatName val="0"/>
              <c:showSerName val="0"/>
              <c:showPercent val="0"/>
              <c:showBubbleSize val="0"/>
            </c:dLbl>
            <c:dLbl>
              <c:idx val="1"/>
              <c:numFmt formatCode="0.0;\-0.0;&quot;－&quot;;" sourceLinked="0"/>
              <c:spPr>
                <a:solidFill>
                  <a:srgbClr val="FFFFFF"/>
                </a:solidFill>
                <a:ln w="25400">
                  <a:noFill/>
                </a:ln>
              </c:spPr>
              <c:txPr>
                <a:bodyPr/>
                <a:lstStyle/>
                <a:p>
                  <a:pPr>
                    <a:defRPr sz="500">
                      <a:latin typeface="ＭＳ ゴシック"/>
                      <a:ea typeface="ＭＳ ゴシック"/>
                      <a:cs typeface="ＭＳ ゴシック"/>
                    </a:defRPr>
                  </a:pPr>
                  <a:endParaRPr lang="ja-JP"/>
                </a:p>
              </c:txPr>
              <c:showLegendKey val="0"/>
              <c:showVal val="1"/>
              <c:showCatName val="0"/>
              <c:showSerName val="0"/>
              <c:showPercent val="0"/>
              <c:showBubbleSize val="0"/>
            </c:dLbl>
            <c:dLbl>
              <c:idx val="2"/>
              <c:numFmt formatCode="0.0;\-0.0;&quot;－&quot;;" sourceLinked="0"/>
              <c:spPr>
                <a:solidFill>
                  <a:srgbClr val="FFFFFF"/>
                </a:solidFill>
                <a:ln w="25400">
                  <a:noFill/>
                </a:ln>
              </c:spPr>
              <c:txPr>
                <a:bodyPr/>
                <a:lstStyle/>
                <a:p>
                  <a:pPr>
                    <a:defRPr sz="500">
                      <a:latin typeface="ＭＳ ゴシック"/>
                      <a:ea typeface="ＭＳ ゴシック"/>
                      <a:cs typeface="ＭＳ ゴシック"/>
                    </a:defRPr>
                  </a:pPr>
                  <a:endParaRPr lang="ja-JP"/>
                </a:p>
              </c:txPr>
              <c:showLegendKey val="0"/>
              <c:showVal val="1"/>
              <c:showCatName val="0"/>
              <c:showSerName val="0"/>
              <c:showPercent val="0"/>
              <c:showBubbleSize val="0"/>
            </c:dLbl>
            <c:dLbl>
              <c:idx val="3"/>
              <c:layout>
                <c:manualLayout>
                  <c:x val="0.734731991834354"/>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4ABC-4243-8FED-4E1374A31C2F}"/>
                </c:ext>
                <c:ext xmlns:c15="http://schemas.microsoft.com/office/drawing/2012/chart" uri="{CE6537A1-D6FC-4f65-9D91-7224C49458BB}"/>
              </c:extLst>
            </c:dLbl>
            <c:dLbl>
              <c:idx val="4"/>
              <c:numFmt formatCode="0.0;\-0.0;&quot;－&quot;;" sourceLinked="0"/>
              <c:spPr>
                <a:solidFill>
                  <a:srgbClr val="FFFFFF"/>
                </a:solidFill>
                <a:ln w="25400">
                  <a:noFill/>
                </a:ln>
              </c:spPr>
              <c:txPr>
                <a:bodyPr/>
                <a:lstStyle/>
                <a:p>
                  <a:pPr>
                    <a:defRPr sz="500">
                      <a:latin typeface="ＭＳ ゴシック"/>
                      <a:ea typeface="ＭＳ ゴシック"/>
                      <a:cs typeface="ＭＳ ゴシック"/>
                    </a:defRPr>
                  </a:pPr>
                  <a:endParaRPr lang="ja-JP"/>
                </a:p>
              </c:txPr>
              <c:showLegendKey val="0"/>
              <c:showVal val="1"/>
              <c:showCatName val="0"/>
              <c:showSerName val="0"/>
              <c:showPercent val="0"/>
              <c:showBubbleSize val="0"/>
            </c:dLbl>
            <c:dLbl>
              <c:idx val="5"/>
              <c:numFmt formatCode="0.0;\-0.0;&quot;－&quot;;" sourceLinked="0"/>
              <c:spPr>
                <a:solidFill>
                  <a:srgbClr val="FFFFFF"/>
                </a:solidFill>
                <a:ln w="25400">
                  <a:noFill/>
                </a:ln>
              </c:spPr>
              <c:txPr>
                <a:bodyPr/>
                <a:lstStyle/>
                <a:p>
                  <a:pPr>
                    <a:defRPr sz="500">
                      <a:latin typeface="ＭＳ ゴシック"/>
                      <a:ea typeface="ＭＳ ゴシック"/>
                      <a:cs typeface="ＭＳ ゴシック"/>
                    </a:defRPr>
                  </a:pPr>
                  <a:endParaRPr lang="ja-JP"/>
                </a:p>
              </c:txPr>
              <c:showLegendKey val="0"/>
              <c:showVal val="1"/>
              <c:showCatName val="0"/>
              <c:showSerName val="0"/>
              <c:showPercent val="0"/>
              <c:showBubbleSize val="0"/>
            </c:dLbl>
            <c:dLbl>
              <c:idx val="6"/>
              <c:layout>
                <c:manualLayout>
                  <c:x val="0.734731991834354"/>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4ABC-4243-8FED-4E1374A31C2F}"/>
                </c:ext>
                <c:ext xmlns:c15="http://schemas.microsoft.com/office/drawing/2012/chart" uri="{CE6537A1-D6FC-4f65-9D91-7224C49458BB}"/>
              </c:extLst>
            </c:dLbl>
            <c:dLbl>
              <c:idx val="7"/>
              <c:numFmt formatCode="0.0;\-0.0;&quot;－&quot;;" sourceLinked="0"/>
              <c:spPr>
                <a:solidFill>
                  <a:srgbClr val="FFFFFF"/>
                </a:solidFill>
                <a:ln w="25400">
                  <a:noFill/>
                </a:ln>
              </c:spPr>
              <c:txPr>
                <a:bodyPr/>
                <a:lstStyle/>
                <a:p>
                  <a:pPr>
                    <a:defRPr sz="500">
                      <a:latin typeface="ＭＳ ゴシック"/>
                      <a:ea typeface="ＭＳ ゴシック"/>
                      <a:cs typeface="ＭＳ ゴシック"/>
                    </a:defRPr>
                  </a:pPr>
                  <a:endParaRPr lang="ja-JP"/>
                </a:p>
              </c:txPr>
              <c:showLegendKey val="0"/>
              <c:showVal val="1"/>
              <c:showCatName val="0"/>
              <c:showSerName val="0"/>
              <c:showPercent val="0"/>
              <c:showBubbleSize val="0"/>
            </c:dLbl>
            <c:dLbl>
              <c:idx val="8"/>
              <c:numFmt formatCode="0.0;\-0.0;&quot;－&quot;;" sourceLinked="0"/>
              <c:spPr>
                <a:solidFill>
                  <a:srgbClr val="FFFFFF"/>
                </a:solidFill>
                <a:ln w="25400">
                  <a:noFill/>
                </a:ln>
              </c:spPr>
              <c:txPr>
                <a:bodyPr/>
                <a:lstStyle/>
                <a:p>
                  <a:pPr>
                    <a:defRPr sz="500">
                      <a:latin typeface="ＭＳ ゴシック"/>
                      <a:ea typeface="ＭＳ ゴシック"/>
                      <a:cs typeface="ＭＳ ゴシック"/>
                    </a:defRPr>
                  </a:pPr>
                  <a:endParaRPr lang="ja-JP"/>
                </a:p>
              </c:txPr>
              <c:showLegendKey val="0"/>
              <c:showVal val="1"/>
              <c:showCatName val="0"/>
              <c:showSerName val="0"/>
              <c:showPercent val="0"/>
              <c:showBubbleSize val="0"/>
            </c:dLbl>
            <c:dLbl>
              <c:idx val="9"/>
              <c:numFmt formatCode="0.0;\-0.0;&quot;－&quot;;" sourceLinked="0"/>
              <c:spPr>
                <a:solidFill>
                  <a:srgbClr val="FFFFFF"/>
                </a:solidFill>
                <a:ln w="25400">
                  <a:noFill/>
                </a:ln>
              </c:spPr>
              <c:txPr>
                <a:bodyPr rot="-5400000" vert="horz"/>
                <a:lstStyle/>
                <a:p>
                  <a:pPr>
                    <a:defRPr sz="500">
                      <a:latin typeface="ＭＳ ゴシック"/>
                      <a:ea typeface="ＭＳ ゴシック"/>
                      <a:cs typeface="ＭＳ ゴシック"/>
                    </a:defRPr>
                  </a:pPr>
                  <a:endParaRPr lang="ja-JP"/>
                </a:p>
              </c:txPr>
              <c:showLegendKey val="0"/>
              <c:showVal val="1"/>
              <c:showCatName val="0"/>
              <c:showSerName val="0"/>
              <c:showPercent val="0"/>
              <c:showBubbleSize val="0"/>
            </c:dLbl>
            <c:dLbl>
              <c:idx val="10"/>
              <c:numFmt formatCode="0.0;\-0.0;&quot;－&quot;;" sourceLinked="0"/>
              <c:spPr>
                <a:solidFill>
                  <a:srgbClr val="FFFFFF"/>
                </a:solidFill>
                <a:ln w="25400">
                  <a:noFill/>
                </a:ln>
              </c:spPr>
              <c:txPr>
                <a:bodyPr rot="-5400000" vert="horz"/>
                <a:lstStyle/>
                <a:p>
                  <a:pPr>
                    <a:defRPr sz="500">
                      <a:latin typeface="ＭＳ ゴシック"/>
                      <a:ea typeface="ＭＳ ゴシック"/>
                      <a:cs typeface="ＭＳ ゴシック"/>
                    </a:defRPr>
                  </a:pPr>
                  <a:endParaRPr lang="ja-JP"/>
                </a:p>
              </c:txPr>
              <c:showLegendKey val="0"/>
              <c:showVal val="1"/>
              <c:showCatName val="0"/>
              <c:showSerName val="0"/>
              <c:showPercent val="0"/>
              <c:showBubbleSize val="0"/>
            </c:dLbl>
            <c:numFmt formatCode="0.0;\-0.0;&quot;－&quot;;" sourceLinked="0"/>
            <c:spPr>
              <a:solidFill>
                <a:srgbClr val="FFFFFF"/>
              </a:solidFill>
              <a:ln w="25400">
                <a:noFill/>
              </a:ln>
            </c:spPr>
            <c:txPr>
              <a:bodyPr/>
              <a:lstStyle/>
              <a:p>
                <a:pPr>
                  <a:defRPr sz="700">
                    <a:latin typeface="ＭＳ ゴシック"/>
                    <a:ea typeface="ＭＳ ゴシック"/>
                    <a:cs typeface="ＭＳ ゴシック"/>
                  </a:defRPr>
                </a:pPr>
                <a:endParaRPr lang="ja-JP"/>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'[参議院議員投票・働きかけのうむ_h.xlsx]w-Q14'!$B$4:$B$14</c:f>
              <c:strCache>
                <c:ptCount val="11"/>
                <c:pt idx="0">
                  <c:v>2016年・第24回参　‌
議院議員　　　　　‌</c:v>
                </c:pt>
                <c:pt idx="1">
                  <c:v>2013年・第23回参　‌
議院議員　　　　　‌</c:v>
                </c:pt>
                <c:pt idx="2">
                  <c:v>2010年・第22回参　‌
議院議員　　　　　‌</c:v>
                </c:pt>
                <c:pt idx="4">
                  <c:v>男性　　　　　　‌</c:v>
                </c:pt>
                <c:pt idx="5">
                  <c:v>女性　　　　　　‌</c:v>
                </c:pt>
                <c:pt idx="7">
                  <c:v>経験なし　　　　‌</c:v>
                </c:pt>
                <c:pt idx="8">
                  <c:v>過去に経験あり　‌</c:v>
                </c:pt>
                <c:pt idx="9">
                  <c:v>現在・職場委員な‌
ど　　　　　　　‌</c:v>
                </c:pt>
                <c:pt idx="10">
                  <c:v>現在・役員　　　‌</c:v>
                </c:pt>
              </c:strCache>
            </c:strRef>
          </c:cat>
          <c:val>
            <c:numRef>
              <c:f>'[参議院議員投票・働きかけのうむ_h.xlsx]w-Q14'!$F$4:$F$14</c:f>
              <c:numCache>
                <c:formatCode>0.0;\-0.0;"･･･";</c:formatCode>
                <c:ptCount val="11"/>
                <c:pt idx="0">
                  <c:v>1.0277246653919694</c:v>
                </c:pt>
                <c:pt idx="1">
                  <c:v>1.1641128377280849</c:v>
                </c:pt>
                <c:pt idx="2">
                  <c:v>1.0720249959597048</c:v>
                </c:pt>
                <c:pt idx="4">
                  <c:v>1.0040358302982577</c:v>
                </c:pt>
                <c:pt idx="5">
                  <c:v>1.1479591836734695</c:v>
                </c:pt>
                <c:pt idx="7">
                  <c:v>1.0418417072760879</c:v>
                </c:pt>
                <c:pt idx="8">
                  <c:v>0.86385625431928126</c:v>
                </c:pt>
                <c:pt idx="9">
                  <c:v>0.89058524173027986</c:v>
                </c:pt>
                <c:pt idx="10">
                  <c:v>1.1806375442739079</c:v>
                </c:pt>
              </c:numCache>
            </c:numRef>
          </c:val>
          <c:extLst xmlns:c16r2="http://schemas.microsoft.com/office/drawing/2015/06/chart">
            <c:ext xmlns:c16="http://schemas.microsoft.com/office/drawing/2014/chart" uri="{C3380CC4-5D6E-409C-BE32-E72D297353CC}">
              <c16:uniqueId val="{00000016-4ABC-4243-8FED-4E1374A31C2F}"/>
            </c:ext>
          </c:extLst>
        </c:ser>
        <c:dLbls>
          <c:showLegendKey val="0"/>
          <c:showVal val="0"/>
          <c:showCatName val="0"/>
          <c:showSerName val="0"/>
          <c:showPercent val="0"/>
          <c:showBubbleSize val="0"/>
        </c:dLbls>
        <c:gapWidth val="20"/>
        <c:overlap val="100"/>
        <c:axId val="298968416"/>
        <c:axId val="298971944"/>
      </c:barChart>
      <c:catAx>
        <c:axId val="298968416"/>
        <c:scaling>
          <c:orientation val="maxMin"/>
        </c:scaling>
        <c:delete val="0"/>
        <c:axPos val="l"/>
        <c:numFmt formatCode="General" sourceLinked="0"/>
        <c:majorTickMark val="in"/>
        <c:minorTickMark val="none"/>
        <c:tickLblPos val="nextTo"/>
        <c:spPr>
          <a:ln w="25400">
            <a:noFill/>
          </a:ln>
        </c:spPr>
        <c:txPr>
          <a:bodyPr rot="0" vert="horz"/>
          <a:lstStyle/>
          <a:p>
            <a:pPr>
              <a:defRPr sz="800" b="0" i="0" u="none" strike="noStrike" baseline="0">
                <a:solidFill>
                  <a:srgbClr val="000000"/>
                </a:solidFill>
                <a:latin typeface="ＭＳ ゴシック"/>
                <a:ea typeface="ＭＳ ゴシック"/>
                <a:cs typeface="ＭＳ ゴシック"/>
              </a:defRPr>
            </a:pPr>
            <a:endParaRPr lang="ja-JP"/>
          </a:p>
        </c:txPr>
        <c:crossAx val="298971944"/>
        <c:crosses val="autoZero"/>
        <c:auto val="1"/>
        <c:lblAlgn val="ctr"/>
        <c:lblOffset val="100"/>
        <c:tickLblSkip val="1"/>
        <c:tickMarkSkip val="1"/>
        <c:noMultiLvlLbl val="0"/>
      </c:catAx>
      <c:valAx>
        <c:axId val="298971944"/>
        <c:scaling>
          <c:orientation val="minMax"/>
          <c:max val="100.5"/>
          <c:min val="0"/>
        </c:scaling>
        <c:delete val="1"/>
        <c:axPos val="b"/>
        <c:numFmt formatCode="0.0;\-0.0;&quot;･･･&quot;;" sourceLinked="1"/>
        <c:majorTickMark val="in"/>
        <c:minorTickMark val="none"/>
        <c:tickLblPos val="nextTo"/>
        <c:crossAx val="298968416"/>
        <c:crosses val="max"/>
        <c:crossBetween val="between"/>
      </c:valAx>
      <c:spPr>
        <a:noFill/>
        <a:ln w="25400">
          <a:noFill/>
        </a:ln>
      </c:spPr>
    </c:plotArea>
    <c:legend>
      <c:legendPos val="t"/>
      <c:layout>
        <c:manualLayout>
          <c:xMode val="edge"/>
          <c:yMode val="edge"/>
          <c:x val="0.13387720940476847"/>
          <c:y val="1.3647292180080546E-2"/>
          <c:w val="0.66798759246003336"/>
          <c:h val="0.30257418204403841"/>
        </c:manualLayout>
      </c:layout>
      <c:overlay val="0"/>
      <c:spPr>
        <a:noFill/>
        <a:ln w="25400">
          <a:noFill/>
        </a:ln>
        <a:extLst>
          <a:ext uri="{909E8E84-426E-40DD-AFC4-6F175D3DCCD1}">
            <a14:hiddenFill xmlns:a14="http://schemas.microsoft.com/office/drawing/2010/main">
              <a:solidFill>
                <a:srgbClr val="FFFFFF"/>
              </a:solidFill>
            </a14:hiddenFill>
          </a:ext>
        </a:extLst>
      </c:spPr>
      <c:txPr>
        <a:bodyPr/>
        <a:lstStyle/>
        <a:p>
          <a:pPr>
            <a:defRPr sz="900" b="0" i="0" u="none" strike="noStrike" baseline="0">
              <a:solidFill>
                <a:srgbClr val="000000"/>
              </a:solidFill>
              <a:latin typeface="ＭＳ ゴシック"/>
              <a:ea typeface="ＭＳ ゴシック"/>
              <a:cs typeface="ＭＳ ゴシック"/>
            </a:defRPr>
          </a:pPr>
          <a:endParaRPr lang="ja-JP"/>
        </a:p>
      </c:txPr>
    </c:legend>
    <c:plotVisOnly val="1"/>
    <c:dispBlanksAs val="gap"/>
    <c:showDLblsOverMax val="0"/>
  </c:chart>
  <c:spPr>
    <a:noFill/>
    <a:ln w="25400">
      <a:noFill/>
    </a:ln>
  </c:spPr>
  <c:txPr>
    <a:bodyPr/>
    <a:lstStyle/>
    <a:p>
      <a:pPr>
        <a:defRPr sz="8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drawings/drawing1.xml><?xml version="1.0" encoding="utf-8"?>
<c:userShapes xmlns:c="http://schemas.openxmlformats.org/drawingml/2006/chart">
  <cdr:absSizeAnchor xmlns:cdr="http://schemas.openxmlformats.org/drawingml/2006/chartDrawing">
    <cdr:from>
      <cdr:x>0.76084</cdr:x>
      <cdr:y>0.09875</cdr:y>
    </cdr:from>
    <cdr:ext cx="292100" cy="1008000"/>
    <cdr:sp macro="" textlink="">
      <cdr:nvSpPr>
        <cdr:cNvPr id="2" name="正方形/長方形 1"/>
        <cdr:cNvSpPr/>
      </cdr:nvSpPr>
      <cdr:spPr>
        <a:xfrm xmlns:a="http://schemas.openxmlformats.org/drawingml/2006/main">
          <a:off x="5181600" y="517476"/>
          <a:ext cx="292100" cy="1008000"/>
        </a:xfrm>
        <a:prstGeom xmlns:a="http://schemas.openxmlformats.org/drawingml/2006/main" prst="rect">
          <a:avLst/>
        </a:prstGeom>
        <a:noFill xmlns:a="http://schemas.openxmlformats.org/drawingml/2006/main"/>
        <a:ln xmlns:a="http://schemas.openxmlformats.org/drawingml/2006/main" w="25400" cap="flat" cmpd="sng" algn="ctr">
          <a:noFill/>
          <a:prstDash val="soli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vert="wordArtVertRtl" lIns="0" tIns="0" rIns="0" bIns="0" anchor="ctr"/>
        <a:lstStyle xmlns:a="http://schemas.openxmlformats.org/drawingml/2006/main"/>
        <a:p xmlns:a="http://schemas.openxmlformats.org/drawingml/2006/main">
          <a:pPr algn="l"/>
          <a:fld id="{6B732AB0-5CC7-4382-B14A-CFDFE00D1437}" type="TxLink">
            <a:rPr lang="ja-JP" altLang="en-US" sz="800" b="0" i="0" u="none" strike="noStrike">
              <a:solidFill>
                <a:srgbClr val="000000"/>
              </a:solidFill>
              <a:latin typeface="ＭＳ ゴシック"/>
              <a:ea typeface="ＭＳ ゴシック"/>
            </a:rPr>
            <a:pPr algn="l"/>
            <a:t>件数</a:t>
          </a:fld>
          <a:endParaRPr lang="ja-JP" sz="800">
            <a:solidFill>
              <a:srgbClr val="000000"/>
            </a:solidFill>
            <a:latin typeface="ＭＳ ゴシック"/>
            <a:ea typeface="ＭＳ ゴシック"/>
          </a:endParaRPr>
        </a:p>
      </cdr:txBody>
    </cdr:sp>
  </cdr:absSizeAnchor>
  <cdr:absSizeAnchor xmlns:cdr="http://schemas.openxmlformats.org/drawingml/2006/chartDrawing">
    <cdr:from>
      <cdr:x>0.73473</cdr:x>
      <cdr:y>0.35811</cdr:y>
    </cdr:from>
    <cdr:ext cx="419100" cy="127000"/>
    <cdr:sp macro="" textlink="">
      <cdr:nvSpPr>
        <cdr:cNvPr id="3" name="正方形/長方形 2"/>
        <cdr:cNvSpPr/>
      </cdr:nvSpPr>
      <cdr:spPr>
        <a:xfrm xmlns:a="http://schemas.openxmlformats.org/drawingml/2006/main">
          <a:off x="5003800" y="1876587"/>
          <a:ext cx="419100" cy="127000"/>
        </a:xfrm>
        <a:prstGeom xmlns:a="http://schemas.openxmlformats.org/drawingml/2006/main" prst="rect">
          <a:avLst/>
        </a:prstGeom>
        <a:noFill xmlns:a="http://schemas.openxmlformats.org/drawingml/2006/main"/>
        <a:ln xmlns:a="http://schemas.openxmlformats.org/drawingml/2006/main" w="25400" cap="flat" cmpd="sng" algn="ctr">
          <a:noFill/>
          <a:prstDash val="soli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nchor="t"/>
        <a:lstStyle xmlns:a="http://schemas.openxmlformats.org/drawingml/2006/main"/>
        <a:p xmlns:a="http://schemas.openxmlformats.org/drawingml/2006/main">
          <a:pPr algn="r"/>
          <a:fld id="{6FABCF4D-49B3-4BC0-995E-DCEB9785CD90}" type="TxLink">
            <a:rPr lang="en-US" altLang="en-US" sz="800" b="0" i="0" u="none" strike="noStrike">
              <a:solidFill>
                <a:srgbClr val="000000"/>
              </a:solidFill>
              <a:latin typeface="ＭＳ ゴシック"/>
              <a:ea typeface="ＭＳ ゴシック"/>
            </a:rPr>
            <a:pPr algn="r"/>
            <a:t>12552</a:t>
          </a:fld>
          <a:endParaRPr lang="ja-JP" sz="800">
            <a:solidFill>
              <a:srgbClr val="000000"/>
            </a:solidFill>
            <a:latin typeface="ＭＳ ゴシック"/>
            <a:ea typeface="ＭＳ ゴシック"/>
          </a:endParaRPr>
        </a:p>
      </cdr:txBody>
    </cdr:sp>
  </cdr:absSizeAnchor>
  <cdr:absSizeAnchor xmlns:cdr="http://schemas.openxmlformats.org/drawingml/2006/chartDrawing">
    <cdr:from>
      <cdr:x>0.73473</cdr:x>
      <cdr:y>0.41902</cdr:y>
    </cdr:from>
    <cdr:ext cx="419100" cy="127000"/>
    <cdr:sp macro="" textlink="">
      <cdr:nvSpPr>
        <cdr:cNvPr id="4" name="正方形/長方形 3"/>
        <cdr:cNvSpPr/>
      </cdr:nvSpPr>
      <cdr:spPr>
        <a:xfrm xmlns:a="http://schemas.openxmlformats.org/drawingml/2006/main">
          <a:off x="5003800" y="2195770"/>
          <a:ext cx="419100" cy="127000"/>
        </a:xfrm>
        <a:prstGeom xmlns:a="http://schemas.openxmlformats.org/drawingml/2006/main" prst="rect">
          <a:avLst/>
        </a:prstGeom>
        <a:noFill xmlns:a="http://schemas.openxmlformats.org/drawingml/2006/main"/>
        <a:ln xmlns:a="http://schemas.openxmlformats.org/drawingml/2006/main" w="25400" cap="flat" cmpd="sng" algn="ctr">
          <a:noFill/>
          <a:prstDash val="soli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nchor="t"/>
        <a:lstStyle xmlns:a="http://schemas.openxmlformats.org/drawingml/2006/main"/>
        <a:p xmlns:a="http://schemas.openxmlformats.org/drawingml/2006/main">
          <a:pPr algn="r"/>
          <a:fld id="{21646B36-77A1-4BC3-A479-9988F20BD4D5}" type="TxLink">
            <a:rPr lang="en-US" altLang="en-US" sz="800" b="0" i="0" u="none" strike="noStrike">
              <a:solidFill>
                <a:srgbClr val="000000"/>
              </a:solidFill>
              <a:latin typeface="ＭＳ ゴシック"/>
              <a:ea typeface="ＭＳ ゴシック"/>
            </a:rPr>
            <a:pPr algn="r"/>
            <a:t>18469</a:t>
          </a:fld>
          <a:endParaRPr lang="ja-JP" sz="800">
            <a:solidFill>
              <a:srgbClr val="000000"/>
            </a:solidFill>
            <a:latin typeface="ＭＳ ゴシック"/>
            <a:ea typeface="ＭＳ ゴシック"/>
          </a:endParaRPr>
        </a:p>
      </cdr:txBody>
    </cdr:sp>
  </cdr:absSizeAnchor>
  <cdr:absSizeAnchor xmlns:cdr="http://schemas.openxmlformats.org/drawingml/2006/chartDrawing">
    <cdr:from>
      <cdr:x>0.73473</cdr:x>
      <cdr:y>0.47993</cdr:y>
    </cdr:from>
    <cdr:ext cx="419100" cy="127000"/>
    <cdr:sp macro="" textlink="">
      <cdr:nvSpPr>
        <cdr:cNvPr id="5" name="正方形/長方形 4"/>
        <cdr:cNvSpPr/>
      </cdr:nvSpPr>
      <cdr:spPr>
        <a:xfrm xmlns:a="http://schemas.openxmlformats.org/drawingml/2006/main">
          <a:off x="5003800" y="2514953"/>
          <a:ext cx="419100" cy="127000"/>
        </a:xfrm>
        <a:prstGeom xmlns:a="http://schemas.openxmlformats.org/drawingml/2006/main" prst="rect">
          <a:avLst/>
        </a:prstGeom>
        <a:noFill xmlns:a="http://schemas.openxmlformats.org/drawingml/2006/main"/>
        <a:ln xmlns:a="http://schemas.openxmlformats.org/drawingml/2006/main" w="25400" cap="flat" cmpd="sng" algn="ctr">
          <a:noFill/>
          <a:prstDash val="soli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nchor="t"/>
        <a:lstStyle xmlns:a="http://schemas.openxmlformats.org/drawingml/2006/main"/>
        <a:p xmlns:a="http://schemas.openxmlformats.org/drawingml/2006/main">
          <a:pPr algn="r"/>
          <a:fld id="{65931E4B-AD8A-44CB-9CEC-D6C766E82455}" type="TxLink">
            <a:rPr lang="en-US" altLang="en-US" sz="800" b="0" i="0" u="none" strike="noStrike">
              <a:solidFill>
                <a:srgbClr val="000000"/>
              </a:solidFill>
              <a:latin typeface="ＭＳ ゴシック"/>
              <a:ea typeface="ＭＳ ゴシック"/>
            </a:rPr>
            <a:pPr algn="r"/>
            <a:t>18563</a:t>
          </a:fld>
          <a:endParaRPr lang="ja-JP" sz="800">
            <a:solidFill>
              <a:srgbClr val="000000"/>
            </a:solidFill>
            <a:latin typeface="ＭＳ ゴシック"/>
            <a:ea typeface="ＭＳ ゴシック"/>
          </a:endParaRPr>
        </a:p>
      </cdr:txBody>
    </cdr:sp>
  </cdr:absSizeAnchor>
  <cdr:absSizeAnchor xmlns:cdr="http://schemas.openxmlformats.org/drawingml/2006/chartDrawing">
    <cdr:from>
      <cdr:x>0.73473</cdr:x>
      <cdr:y>0.54083</cdr:y>
    </cdr:from>
    <cdr:ext cx="419100" cy="127000"/>
    <cdr:sp macro="" textlink="">
      <cdr:nvSpPr>
        <cdr:cNvPr id="6" name="正方形/長方形 5"/>
        <cdr:cNvSpPr/>
      </cdr:nvSpPr>
      <cdr:spPr>
        <a:xfrm xmlns:a="http://schemas.openxmlformats.org/drawingml/2006/main">
          <a:off x="5003800" y="2834136"/>
          <a:ext cx="419100" cy="127000"/>
        </a:xfrm>
        <a:prstGeom xmlns:a="http://schemas.openxmlformats.org/drawingml/2006/main" prst="rect">
          <a:avLst/>
        </a:prstGeom>
        <a:noFill xmlns:a="http://schemas.openxmlformats.org/drawingml/2006/main"/>
        <a:ln xmlns:a="http://schemas.openxmlformats.org/drawingml/2006/main" w="25400" cap="flat" cmpd="sng" algn="ctr">
          <a:noFill/>
          <a:prstDash val="soli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nchor="t"/>
        <a:lstStyle xmlns:a="http://schemas.openxmlformats.org/drawingml/2006/main"/>
        <a:p xmlns:a="http://schemas.openxmlformats.org/drawingml/2006/main">
          <a:pPr algn="r"/>
          <a:fld id="{AE8EB54D-56FC-44FA-8FD1-7616FB189633}" type="TxLink">
            <a:rPr lang="en-US" altLang="en-US" sz="800" b="0" i="0" u="none" strike="noStrike">
              <a:solidFill>
                <a:srgbClr val="000000"/>
              </a:solidFill>
              <a:latin typeface="ＭＳ ゴシック"/>
              <a:ea typeface="ＭＳ ゴシック"/>
            </a:rPr>
            <a:pPr algn="r"/>
            <a:t> </a:t>
          </a:fld>
          <a:endParaRPr lang="ja-JP" sz="800">
            <a:solidFill>
              <a:srgbClr val="000000"/>
            </a:solidFill>
            <a:latin typeface="ＭＳ ゴシック"/>
            <a:ea typeface="ＭＳ ゴシック"/>
          </a:endParaRPr>
        </a:p>
      </cdr:txBody>
    </cdr:sp>
  </cdr:absSizeAnchor>
  <cdr:absSizeAnchor xmlns:cdr="http://schemas.openxmlformats.org/drawingml/2006/chartDrawing">
    <cdr:from>
      <cdr:x>0.73473</cdr:x>
      <cdr:y>0.60174</cdr:y>
    </cdr:from>
    <cdr:ext cx="419100" cy="127000"/>
    <cdr:sp macro="" textlink="">
      <cdr:nvSpPr>
        <cdr:cNvPr id="7" name="正方形/長方形 6"/>
        <cdr:cNvSpPr/>
      </cdr:nvSpPr>
      <cdr:spPr>
        <a:xfrm xmlns:a="http://schemas.openxmlformats.org/drawingml/2006/main">
          <a:off x="5003800" y="3153319"/>
          <a:ext cx="419100" cy="127000"/>
        </a:xfrm>
        <a:prstGeom xmlns:a="http://schemas.openxmlformats.org/drawingml/2006/main" prst="rect">
          <a:avLst/>
        </a:prstGeom>
        <a:noFill xmlns:a="http://schemas.openxmlformats.org/drawingml/2006/main"/>
        <a:ln xmlns:a="http://schemas.openxmlformats.org/drawingml/2006/main" w="25400" cap="flat" cmpd="sng" algn="ctr">
          <a:noFill/>
          <a:prstDash val="soli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nchor="t"/>
        <a:lstStyle xmlns:a="http://schemas.openxmlformats.org/drawingml/2006/main"/>
        <a:p xmlns:a="http://schemas.openxmlformats.org/drawingml/2006/main">
          <a:pPr algn="r"/>
          <a:fld id="{BC3AD1BD-4D12-42AE-8541-B0B5649E0B67}" type="TxLink">
            <a:rPr lang="en-US" altLang="en-US" sz="800" b="0" i="0" u="none" strike="noStrike">
              <a:solidFill>
                <a:srgbClr val="000000"/>
              </a:solidFill>
              <a:latin typeface="ＭＳ ゴシック"/>
              <a:ea typeface="ＭＳ ゴシック"/>
            </a:rPr>
            <a:pPr algn="r"/>
            <a:t>10159</a:t>
          </a:fld>
          <a:endParaRPr lang="ja-JP" sz="800">
            <a:solidFill>
              <a:srgbClr val="000000"/>
            </a:solidFill>
            <a:latin typeface="ＭＳ ゴシック"/>
            <a:ea typeface="ＭＳ ゴシック"/>
          </a:endParaRPr>
        </a:p>
      </cdr:txBody>
    </cdr:sp>
  </cdr:absSizeAnchor>
  <cdr:absSizeAnchor xmlns:cdr="http://schemas.openxmlformats.org/drawingml/2006/chartDrawing">
    <cdr:from>
      <cdr:x>0.73473</cdr:x>
      <cdr:y>0.66265</cdr:y>
    </cdr:from>
    <cdr:ext cx="419100" cy="127000"/>
    <cdr:sp macro="" textlink="">
      <cdr:nvSpPr>
        <cdr:cNvPr id="8" name="正方形/長方形 7"/>
        <cdr:cNvSpPr/>
      </cdr:nvSpPr>
      <cdr:spPr>
        <a:xfrm xmlns:a="http://schemas.openxmlformats.org/drawingml/2006/main">
          <a:off x="5003800" y="3472502"/>
          <a:ext cx="419100" cy="127000"/>
        </a:xfrm>
        <a:prstGeom xmlns:a="http://schemas.openxmlformats.org/drawingml/2006/main" prst="rect">
          <a:avLst/>
        </a:prstGeom>
        <a:noFill xmlns:a="http://schemas.openxmlformats.org/drawingml/2006/main"/>
        <a:ln xmlns:a="http://schemas.openxmlformats.org/drawingml/2006/main" w="25400" cap="flat" cmpd="sng" algn="ctr">
          <a:noFill/>
          <a:prstDash val="soli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nchor="t"/>
        <a:lstStyle xmlns:a="http://schemas.openxmlformats.org/drawingml/2006/main"/>
        <a:p xmlns:a="http://schemas.openxmlformats.org/drawingml/2006/main">
          <a:pPr algn="r"/>
          <a:fld id="{E3146A22-BA5B-4F82-B6E7-93422A52BCB1}" type="TxLink">
            <a:rPr lang="en-US" altLang="en-US" sz="800" b="0" i="0" u="none" strike="noStrike">
              <a:solidFill>
                <a:srgbClr val="000000"/>
              </a:solidFill>
              <a:latin typeface="ＭＳ ゴシック"/>
              <a:ea typeface="ＭＳ ゴシック"/>
            </a:rPr>
            <a:pPr algn="r"/>
            <a:t>2352</a:t>
          </a:fld>
          <a:endParaRPr lang="ja-JP" sz="800">
            <a:solidFill>
              <a:srgbClr val="000000"/>
            </a:solidFill>
            <a:latin typeface="ＭＳ ゴシック"/>
            <a:ea typeface="ＭＳ ゴシック"/>
          </a:endParaRPr>
        </a:p>
      </cdr:txBody>
    </cdr:sp>
  </cdr:absSizeAnchor>
  <cdr:absSizeAnchor xmlns:cdr="http://schemas.openxmlformats.org/drawingml/2006/chartDrawing">
    <cdr:from>
      <cdr:x>0.73473</cdr:x>
      <cdr:y>0.72356</cdr:y>
    </cdr:from>
    <cdr:ext cx="419100" cy="127000"/>
    <cdr:sp macro="" textlink="">
      <cdr:nvSpPr>
        <cdr:cNvPr id="9" name="正方形/長方形 8"/>
        <cdr:cNvSpPr/>
      </cdr:nvSpPr>
      <cdr:spPr>
        <a:xfrm xmlns:a="http://schemas.openxmlformats.org/drawingml/2006/main">
          <a:off x="5003800" y="3791684"/>
          <a:ext cx="419100" cy="127000"/>
        </a:xfrm>
        <a:prstGeom xmlns:a="http://schemas.openxmlformats.org/drawingml/2006/main" prst="rect">
          <a:avLst/>
        </a:prstGeom>
        <a:noFill xmlns:a="http://schemas.openxmlformats.org/drawingml/2006/main"/>
        <a:ln xmlns:a="http://schemas.openxmlformats.org/drawingml/2006/main" w="25400" cap="flat" cmpd="sng" algn="ctr">
          <a:noFill/>
          <a:prstDash val="soli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nchor="t"/>
        <a:lstStyle xmlns:a="http://schemas.openxmlformats.org/drawingml/2006/main"/>
        <a:p xmlns:a="http://schemas.openxmlformats.org/drawingml/2006/main">
          <a:pPr algn="r"/>
          <a:fld id="{CF704CC8-7D19-48CA-A4BE-E6FAF26A4B7F}" type="TxLink">
            <a:rPr lang="en-US" altLang="en-US" sz="800" b="0" i="0" u="none" strike="noStrike">
              <a:solidFill>
                <a:srgbClr val="000000"/>
              </a:solidFill>
              <a:latin typeface="ＭＳ ゴシック"/>
              <a:ea typeface="ＭＳ ゴシック"/>
            </a:rPr>
            <a:pPr algn="r"/>
            <a:t> </a:t>
          </a:fld>
          <a:endParaRPr lang="ja-JP" sz="800">
            <a:solidFill>
              <a:srgbClr val="000000"/>
            </a:solidFill>
            <a:latin typeface="ＭＳ ゴシック"/>
            <a:ea typeface="ＭＳ ゴシック"/>
          </a:endParaRPr>
        </a:p>
      </cdr:txBody>
    </cdr:sp>
  </cdr:absSizeAnchor>
  <cdr:absSizeAnchor xmlns:cdr="http://schemas.openxmlformats.org/drawingml/2006/chartDrawing">
    <cdr:from>
      <cdr:x>0.73473</cdr:x>
      <cdr:y>0.78447</cdr:y>
    </cdr:from>
    <cdr:ext cx="419100" cy="127000"/>
    <cdr:sp macro="" textlink="">
      <cdr:nvSpPr>
        <cdr:cNvPr id="10" name="正方形/長方形 9"/>
        <cdr:cNvSpPr/>
      </cdr:nvSpPr>
      <cdr:spPr>
        <a:xfrm xmlns:a="http://schemas.openxmlformats.org/drawingml/2006/main">
          <a:off x="5003800" y="4110867"/>
          <a:ext cx="419100" cy="127000"/>
        </a:xfrm>
        <a:prstGeom xmlns:a="http://schemas.openxmlformats.org/drawingml/2006/main" prst="rect">
          <a:avLst/>
        </a:prstGeom>
        <a:noFill xmlns:a="http://schemas.openxmlformats.org/drawingml/2006/main"/>
        <a:ln xmlns:a="http://schemas.openxmlformats.org/drawingml/2006/main" w="25400" cap="flat" cmpd="sng" algn="ctr">
          <a:noFill/>
          <a:prstDash val="soli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nchor="t"/>
        <a:lstStyle xmlns:a="http://schemas.openxmlformats.org/drawingml/2006/main"/>
        <a:p xmlns:a="http://schemas.openxmlformats.org/drawingml/2006/main">
          <a:pPr algn="r"/>
          <a:fld id="{44FBDFC6-B6AC-4CF7-BC74-7FDD1F7F8D8A}" type="TxLink">
            <a:rPr lang="en-US" altLang="en-US" sz="800" b="0" i="0" u="none" strike="noStrike">
              <a:solidFill>
                <a:srgbClr val="000000"/>
              </a:solidFill>
              <a:latin typeface="ＭＳ ゴシック"/>
              <a:ea typeface="ＭＳ ゴシック"/>
            </a:rPr>
            <a:pPr algn="r"/>
            <a:t>5951</a:t>
          </a:fld>
          <a:endParaRPr lang="ja-JP" sz="800">
            <a:solidFill>
              <a:srgbClr val="000000"/>
            </a:solidFill>
            <a:latin typeface="ＭＳ ゴシック"/>
            <a:ea typeface="ＭＳ ゴシック"/>
          </a:endParaRPr>
        </a:p>
      </cdr:txBody>
    </cdr:sp>
  </cdr:absSizeAnchor>
  <cdr:absSizeAnchor xmlns:cdr="http://schemas.openxmlformats.org/drawingml/2006/chartDrawing">
    <cdr:from>
      <cdr:x>0.73473</cdr:x>
      <cdr:y>0.84538</cdr:y>
    </cdr:from>
    <cdr:ext cx="419100" cy="127000"/>
    <cdr:sp macro="" textlink="">
      <cdr:nvSpPr>
        <cdr:cNvPr id="11" name="正方形/長方形 10"/>
        <cdr:cNvSpPr/>
      </cdr:nvSpPr>
      <cdr:spPr>
        <a:xfrm xmlns:a="http://schemas.openxmlformats.org/drawingml/2006/main">
          <a:off x="5003800" y="4430050"/>
          <a:ext cx="419100" cy="127000"/>
        </a:xfrm>
        <a:prstGeom xmlns:a="http://schemas.openxmlformats.org/drawingml/2006/main" prst="rect">
          <a:avLst/>
        </a:prstGeom>
        <a:noFill xmlns:a="http://schemas.openxmlformats.org/drawingml/2006/main"/>
        <a:ln xmlns:a="http://schemas.openxmlformats.org/drawingml/2006/main" w="25400" cap="flat" cmpd="sng" algn="ctr">
          <a:noFill/>
          <a:prstDash val="soli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nchor="t"/>
        <a:lstStyle xmlns:a="http://schemas.openxmlformats.org/drawingml/2006/main"/>
        <a:p xmlns:a="http://schemas.openxmlformats.org/drawingml/2006/main">
          <a:pPr algn="r"/>
          <a:fld id="{68B16586-06B4-442E-AF23-DCB78DEC1B94}" type="TxLink">
            <a:rPr lang="en-US" altLang="en-US" sz="800" b="0" i="0" u="none" strike="noStrike">
              <a:solidFill>
                <a:srgbClr val="000000"/>
              </a:solidFill>
              <a:latin typeface="ＭＳ ゴシック"/>
              <a:ea typeface="ＭＳ ゴシック"/>
            </a:rPr>
            <a:pPr algn="r"/>
            <a:t>2894</a:t>
          </a:fld>
          <a:endParaRPr lang="ja-JP" sz="800">
            <a:solidFill>
              <a:srgbClr val="000000"/>
            </a:solidFill>
            <a:latin typeface="ＭＳ ゴシック"/>
            <a:ea typeface="ＭＳ ゴシック"/>
          </a:endParaRPr>
        </a:p>
      </cdr:txBody>
    </cdr:sp>
  </cdr:absSizeAnchor>
  <cdr:absSizeAnchor xmlns:cdr="http://schemas.openxmlformats.org/drawingml/2006/chartDrawing">
    <cdr:from>
      <cdr:x>0.73473</cdr:x>
      <cdr:y>0.90629</cdr:y>
    </cdr:from>
    <cdr:ext cx="419100" cy="127000"/>
    <cdr:sp macro="" textlink="">
      <cdr:nvSpPr>
        <cdr:cNvPr id="12" name="正方形/長方形 11"/>
        <cdr:cNvSpPr/>
      </cdr:nvSpPr>
      <cdr:spPr>
        <a:xfrm xmlns:a="http://schemas.openxmlformats.org/drawingml/2006/main">
          <a:off x="5003800" y="4749233"/>
          <a:ext cx="419100" cy="127000"/>
        </a:xfrm>
        <a:prstGeom xmlns:a="http://schemas.openxmlformats.org/drawingml/2006/main" prst="rect">
          <a:avLst/>
        </a:prstGeom>
        <a:noFill xmlns:a="http://schemas.openxmlformats.org/drawingml/2006/main"/>
        <a:ln xmlns:a="http://schemas.openxmlformats.org/drawingml/2006/main" w="25400" cap="flat" cmpd="sng" algn="ctr">
          <a:noFill/>
          <a:prstDash val="soli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nchor="t"/>
        <a:lstStyle xmlns:a="http://schemas.openxmlformats.org/drawingml/2006/main"/>
        <a:p xmlns:a="http://schemas.openxmlformats.org/drawingml/2006/main">
          <a:pPr algn="r"/>
          <a:fld id="{5A1ED899-0655-4BD0-B7BA-5DF0573F5CD8}" type="TxLink">
            <a:rPr lang="en-US" altLang="en-US" sz="800" b="0" i="0" u="none" strike="noStrike">
              <a:solidFill>
                <a:srgbClr val="000000"/>
              </a:solidFill>
              <a:latin typeface="ＭＳ ゴシック"/>
              <a:ea typeface="ＭＳ ゴシック"/>
            </a:rPr>
            <a:pPr algn="r"/>
            <a:t>2358</a:t>
          </a:fld>
          <a:endParaRPr lang="ja-JP" sz="800">
            <a:solidFill>
              <a:srgbClr val="000000"/>
            </a:solidFill>
            <a:latin typeface="ＭＳ ゴシック"/>
            <a:ea typeface="ＭＳ ゴシック"/>
          </a:endParaRPr>
        </a:p>
      </cdr:txBody>
    </cdr:sp>
  </cdr:absSizeAnchor>
  <cdr:absSizeAnchor xmlns:cdr="http://schemas.openxmlformats.org/drawingml/2006/chartDrawing">
    <cdr:from>
      <cdr:x>0.73473</cdr:x>
      <cdr:y>0.9672</cdr:y>
    </cdr:from>
    <cdr:ext cx="419100" cy="127000"/>
    <cdr:sp macro="" textlink="">
      <cdr:nvSpPr>
        <cdr:cNvPr id="13" name="正方形/長方形 12"/>
        <cdr:cNvSpPr/>
      </cdr:nvSpPr>
      <cdr:spPr>
        <a:xfrm xmlns:a="http://schemas.openxmlformats.org/drawingml/2006/main">
          <a:off x="5003800" y="5068416"/>
          <a:ext cx="419100" cy="127000"/>
        </a:xfrm>
        <a:prstGeom xmlns:a="http://schemas.openxmlformats.org/drawingml/2006/main" prst="rect">
          <a:avLst/>
        </a:prstGeom>
        <a:noFill xmlns:a="http://schemas.openxmlformats.org/drawingml/2006/main"/>
        <a:ln xmlns:a="http://schemas.openxmlformats.org/drawingml/2006/main" w="25400" cap="flat" cmpd="sng" algn="ctr">
          <a:noFill/>
          <a:prstDash val="soli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nchor="t"/>
        <a:lstStyle xmlns:a="http://schemas.openxmlformats.org/drawingml/2006/main"/>
        <a:p xmlns:a="http://schemas.openxmlformats.org/drawingml/2006/main">
          <a:pPr algn="r"/>
          <a:fld id="{AB91F782-57E7-41AE-8CF8-DEB9A5EF20AE}" type="TxLink">
            <a:rPr lang="en-US" altLang="en-US" sz="800" b="0" i="0" u="none" strike="noStrike">
              <a:solidFill>
                <a:srgbClr val="000000"/>
              </a:solidFill>
              <a:latin typeface="ＭＳ ゴシック"/>
              <a:ea typeface="ＭＳ ゴシック"/>
            </a:rPr>
            <a:pPr algn="r"/>
            <a:t>847</a:t>
          </a:fld>
          <a:endParaRPr lang="ja-JP" sz="800">
            <a:solidFill>
              <a:srgbClr val="000000"/>
            </a:solidFill>
            <a:latin typeface="ＭＳ ゴシック"/>
            <a:ea typeface="ＭＳ ゴシック"/>
          </a:endParaRPr>
        </a:p>
      </cdr:txBody>
    </cdr:sp>
  </cdr:absSizeAnchor>
  <cdr:absSizeAnchor xmlns:cdr="http://schemas.openxmlformats.org/drawingml/2006/chartDrawing">
    <cdr:from>
      <cdr:x>0.02984</cdr:x>
      <cdr:y>0.59059</cdr:y>
    </cdr:from>
    <cdr:ext cx="152400" cy="279400"/>
    <cdr:sp macro="" textlink="">
      <cdr:nvSpPr>
        <cdr:cNvPr id="14" name="正方形/長方形 13"/>
        <cdr:cNvSpPr/>
      </cdr:nvSpPr>
      <cdr:spPr>
        <a:xfrm xmlns:a="http://schemas.openxmlformats.org/drawingml/2006/main">
          <a:off x="203200" y="3094848"/>
          <a:ext cx="152400" cy="279400"/>
        </a:xfrm>
        <a:prstGeom xmlns:a="http://schemas.openxmlformats.org/drawingml/2006/main" prst="rect">
          <a:avLst/>
        </a:prstGeom>
        <a:noFill xmlns:a="http://schemas.openxmlformats.org/drawingml/2006/main"/>
        <a:ln xmlns:a="http://schemas.openxmlformats.org/drawingml/2006/main" w="3175" cap="flat" cmpd="sng" algn="ctr">
          <a:solidFill>
            <a:srgbClr val="000000"/>
          </a:solidFill>
          <a:prstDash val="soli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Lst>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vert="wordArtVertRtl" lIns="0" tIns="0" rIns="0" bIns="0" anchor="ctr"/>
        <a:lstStyle xmlns:a="http://schemas.openxmlformats.org/drawingml/2006/main"/>
        <a:p xmlns:a="http://schemas.openxmlformats.org/drawingml/2006/main">
          <a:pPr algn="ctr"/>
          <a:fld id="{9148773B-0069-4286-BBF3-B7CF31F73B1D}" type="TxLink">
            <a:rPr lang="ja-JP" altLang="en-US" sz="800" b="0" i="0" u="none" strike="noStrike">
              <a:solidFill>
                <a:srgbClr val="000000"/>
              </a:solidFill>
              <a:latin typeface="ＭＳ ゴシック"/>
              <a:ea typeface="ＭＳ ゴシック"/>
            </a:rPr>
            <a:pPr algn="ctr"/>
            <a:t>性別</a:t>
          </a:fld>
          <a:endParaRPr lang="ja-JP" sz="800">
            <a:solidFill>
              <a:srgbClr val="000000"/>
            </a:solidFill>
            <a:ea typeface="ＭＳ ゴシック"/>
          </a:endParaRPr>
        </a:p>
      </cdr:txBody>
    </cdr:sp>
  </cdr:absSizeAnchor>
  <cdr:absSizeAnchor xmlns:cdr="http://schemas.openxmlformats.org/drawingml/2006/chartDrawing">
    <cdr:from>
      <cdr:x>0.02984</cdr:x>
      <cdr:y>0.77395</cdr:y>
    </cdr:from>
    <cdr:ext cx="152400" cy="977900"/>
    <cdr:sp macro="" textlink="">
      <cdr:nvSpPr>
        <cdr:cNvPr id="15" name="正方形/長方形 14"/>
        <cdr:cNvSpPr/>
      </cdr:nvSpPr>
      <cdr:spPr>
        <a:xfrm xmlns:a="http://schemas.openxmlformats.org/drawingml/2006/main">
          <a:off x="203200" y="4055749"/>
          <a:ext cx="152400" cy="977900"/>
        </a:xfrm>
        <a:prstGeom xmlns:a="http://schemas.openxmlformats.org/drawingml/2006/main" prst="rect">
          <a:avLst/>
        </a:prstGeom>
        <a:noFill xmlns:a="http://schemas.openxmlformats.org/drawingml/2006/main"/>
        <a:ln xmlns:a="http://schemas.openxmlformats.org/drawingml/2006/main" w="3175" cap="flat" cmpd="sng" algn="ctr">
          <a:solidFill>
            <a:srgbClr val="000000"/>
          </a:solidFill>
          <a:prstDash val="soli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Lst>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vert="wordArtVertRtl" lIns="0" tIns="0" rIns="0" bIns="0" anchor="ctr"/>
        <a:lstStyle xmlns:a="http://schemas.openxmlformats.org/drawingml/2006/main"/>
        <a:p xmlns:a="http://schemas.openxmlformats.org/drawingml/2006/main">
          <a:pPr algn="ctr"/>
          <a:fld id="{D6DABF62-5900-464F-B748-A06F25A43EC7}" type="TxLink">
            <a:rPr lang="ja-JP" altLang="en-US" sz="800" b="0" i="0" u="none" strike="noStrike">
              <a:solidFill>
                <a:srgbClr val="000000"/>
              </a:solidFill>
              <a:latin typeface="ＭＳ ゴシック"/>
              <a:ea typeface="ＭＳ ゴシック"/>
            </a:rPr>
            <a:pPr algn="ctr"/>
            <a:t>組合役員経験別</a:t>
          </a:fld>
          <a:endParaRPr lang="ja-JP" sz="800">
            <a:solidFill>
              <a:srgbClr val="000000"/>
            </a:solidFill>
            <a:ea typeface="ＭＳ ゴシック"/>
          </a:endParaRPr>
        </a:p>
      </cdr:txBody>
    </cdr:sp>
  </cdr:abs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2950528" cy="497841"/>
          </a:xfrm>
          <a:prstGeom prst="rect">
            <a:avLst/>
          </a:prstGeom>
        </p:spPr>
        <p:txBody>
          <a:bodyPr vert="horz" lIns="91538" tIns="45771" rIns="91538" bIns="45771"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sz="quarter" idx="1"/>
          </p:nvPr>
        </p:nvSpPr>
        <p:spPr>
          <a:xfrm>
            <a:off x="3855084" y="0"/>
            <a:ext cx="2950528" cy="497841"/>
          </a:xfrm>
          <a:prstGeom prst="rect">
            <a:avLst/>
          </a:prstGeom>
        </p:spPr>
        <p:txBody>
          <a:bodyPr vert="horz" lIns="91538" tIns="45771" rIns="91538" bIns="45771" rtlCol="0"/>
          <a:lstStyle>
            <a:lvl1pPr algn="r" fontAlgn="auto">
              <a:spcBef>
                <a:spcPts val="0"/>
              </a:spcBef>
              <a:spcAft>
                <a:spcPts val="0"/>
              </a:spcAft>
              <a:defRPr sz="1200">
                <a:latin typeface="+mn-lt"/>
                <a:ea typeface="+mn-ea"/>
              </a:defRPr>
            </a:lvl1pPr>
          </a:lstStyle>
          <a:p>
            <a:pPr>
              <a:defRPr/>
            </a:pPr>
            <a:fld id="{88158ADF-A994-484F-80D1-21918277EF2D}" type="datetimeFigureOut">
              <a:rPr lang="ja-JP" altLang="en-US"/>
              <a:pPr>
                <a:defRPr/>
              </a:pPr>
              <a:t>2016/12/15</a:t>
            </a:fld>
            <a:endParaRPr lang="ja-JP" altLang="en-US"/>
          </a:p>
        </p:txBody>
      </p:sp>
      <p:sp>
        <p:nvSpPr>
          <p:cNvPr id="4" name="フッター プレースホルダ 3"/>
          <p:cNvSpPr>
            <a:spLocks noGrp="1"/>
          </p:cNvSpPr>
          <p:nvPr>
            <p:ph type="ftr" sz="quarter" idx="2"/>
          </p:nvPr>
        </p:nvSpPr>
        <p:spPr>
          <a:xfrm>
            <a:off x="1" y="9446258"/>
            <a:ext cx="2950528" cy="497840"/>
          </a:xfrm>
          <a:prstGeom prst="rect">
            <a:avLst/>
          </a:prstGeom>
        </p:spPr>
        <p:txBody>
          <a:bodyPr vert="horz" lIns="91538" tIns="45771" rIns="91538" bIns="45771"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5" name="スライド番号プレースホルダ 4"/>
          <p:cNvSpPr>
            <a:spLocks noGrp="1"/>
          </p:cNvSpPr>
          <p:nvPr>
            <p:ph type="sldNum" sz="quarter" idx="3"/>
          </p:nvPr>
        </p:nvSpPr>
        <p:spPr>
          <a:xfrm>
            <a:off x="3855084" y="9446258"/>
            <a:ext cx="2950528" cy="497840"/>
          </a:xfrm>
          <a:prstGeom prst="rect">
            <a:avLst/>
          </a:prstGeom>
        </p:spPr>
        <p:txBody>
          <a:bodyPr vert="horz" lIns="91538" tIns="45771" rIns="91538" bIns="45771" rtlCol="0" anchor="b"/>
          <a:lstStyle>
            <a:lvl1pPr algn="r" fontAlgn="auto">
              <a:spcBef>
                <a:spcPts val="0"/>
              </a:spcBef>
              <a:spcAft>
                <a:spcPts val="0"/>
              </a:spcAft>
              <a:defRPr sz="1200">
                <a:latin typeface="+mn-lt"/>
                <a:ea typeface="+mn-ea"/>
              </a:defRPr>
            </a:lvl1pPr>
          </a:lstStyle>
          <a:p>
            <a:pPr>
              <a:defRPr/>
            </a:pPr>
            <a:fld id="{3019E094-0ADE-4597-91C7-BBB1B8D74FE2}" type="slidenum">
              <a:rPr lang="ja-JP" altLang="en-US"/>
              <a:pPr>
                <a:defRPr/>
              </a:pPr>
              <a:t>‹#›</a:t>
            </a:fld>
            <a:endParaRPr lang="ja-JP" altLang="en-US"/>
          </a:p>
        </p:txBody>
      </p:sp>
    </p:spTree>
    <p:extLst>
      <p:ext uri="{BB962C8B-B14F-4D97-AF65-F5344CB8AC3E}">
        <p14:creationId xmlns:p14="http://schemas.microsoft.com/office/powerpoint/2010/main" val="29373486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2950528" cy="497841"/>
          </a:xfrm>
          <a:prstGeom prst="rect">
            <a:avLst/>
          </a:prstGeom>
        </p:spPr>
        <p:txBody>
          <a:bodyPr vert="horz" lIns="91538" tIns="45771" rIns="91538" bIns="45771"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55084" y="0"/>
            <a:ext cx="2950528" cy="497841"/>
          </a:xfrm>
          <a:prstGeom prst="rect">
            <a:avLst/>
          </a:prstGeom>
        </p:spPr>
        <p:txBody>
          <a:bodyPr vert="horz" lIns="91538" tIns="45771" rIns="91538" bIns="45771" rtlCol="0"/>
          <a:lstStyle>
            <a:lvl1pPr algn="r" fontAlgn="auto">
              <a:spcBef>
                <a:spcPts val="0"/>
              </a:spcBef>
              <a:spcAft>
                <a:spcPts val="0"/>
              </a:spcAft>
              <a:defRPr sz="1200">
                <a:latin typeface="+mn-lt"/>
                <a:ea typeface="+mn-ea"/>
              </a:defRPr>
            </a:lvl1pPr>
          </a:lstStyle>
          <a:p>
            <a:pPr>
              <a:defRPr/>
            </a:pPr>
            <a:fld id="{DA01B55C-CD65-46EB-9F8E-B86CF1EA2B33}" type="datetimeFigureOut">
              <a:rPr lang="ja-JP" altLang="en-US"/>
              <a:pPr>
                <a:defRPr/>
              </a:pPr>
              <a:t>2016/12/15</a:t>
            </a:fld>
            <a:endParaRPr lang="ja-JP" altLang="en-US"/>
          </a:p>
        </p:txBody>
      </p:sp>
      <p:sp>
        <p:nvSpPr>
          <p:cNvPr id="4" name="スライド イメージ プレースホルダ 3"/>
          <p:cNvSpPr>
            <a:spLocks noGrp="1" noRot="1" noChangeAspect="1"/>
          </p:cNvSpPr>
          <p:nvPr>
            <p:ph type="sldImg" idx="2"/>
          </p:nvPr>
        </p:nvSpPr>
        <p:spPr>
          <a:xfrm>
            <a:off x="917575" y="744538"/>
            <a:ext cx="4972050" cy="3730625"/>
          </a:xfrm>
          <a:prstGeom prst="rect">
            <a:avLst/>
          </a:prstGeom>
          <a:noFill/>
          <a:ln w="12700">
            <a:solidFill>
              <a:prstClr val="black"/>
            </a:solidFill>
          </a:ln>
        </p:spPr>
        <p:txBody>
          <a:bodyPr vert="horz" lIns="91538" tIns="45771" rIns="91538" bIns="45771" rtlCol="0" anchor="ctr"/>
          <a:lstStyle/>
          <a:p>
            <a:pPr lvl="0"/>
            <a:endParaRPr lang="ja-JP" altLang="en-US" noProof="0"/>
          </a:p>
        </p:txBody>
      </p:sp>
      <p:sp>
        <p:nvSpPr>
          <p:cNvPr id="5" name="ノート プレースホルダ 4"/>
          <p:cNvSpPr>
            <a:spLocks noGrp="1"/>
          </p:cNvSpPr>
          <p:nvPr>
            <p:ph type="body" sz="quarter" idx="3"/>
          </p:nvPr>
        </p:nvSpPr>
        <p:spPr>
          <a:xfrm>
            <a:off x="680403" y="4723923"/>
            <a:ext cx="5446396" cy="4475798"/>
          </a:xfrm>
          <a:prstGeom prst="rect">
            <a:avLst/>
          </a:prstGeom>
        </p:spPr>
        <p:txBody>
          <a:bodyPr vert="horz" lIns="91538" tIns="45771" rIns="91538" bIns="45771"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1" y="9446258"/>
            <a:ext cx="2950528" cy="497840"/>
          </a:xfrm>
          <a:prstGeom prst="rect">
            <a:avLst/>
          </a:prstGeom>
        </p:spPr>
        <p:txBody>
          <a:bodyPr vert="horz" lIns="91538" tIns="45771" rIns="91538" bIns="45771"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55084" y="9446258"/>
            <a:ext cx="2950528" cy="497840"/>
          </a:xfrm>
          <a:prstGeom prst="rect">
            <a:avLst/>
          </a:prstGeom>
        </p:spPr>
        <p:txBody>
          <a:bodyPr vert="horz" lIns="91538" tIns="45771" rIns="91538" bIns="45771" rtlCol="0" anchor="b"/>
          <a:lstStyle>
            <a:lvl1pPr algn="r" fontAlgn="auto">
              <a:spcBef>
                <a:spcPts val="0"/>
              </a:spcBef>
              <a:spcAft>
                <a:spcPts val="0"/>
              </a:spcAft>
              <a:defRPr sz="1200">
                <a:latin typeface="+mn-lt"/>
                <a:ea typeface="+mn-ea"/>
              </a:defRPr>
            </a:lvl1pPr>
          </a:lstStyle>
          <a:p>
            <a:pPr>
              <a:defRPr/>
            </a:pPr>
            <a:fld id="{B8D877D4-8037-487A-9732-41A8BC5E8BC1}" type="slidenum">
              <a:rPr lang="ja-JP" altLang="en-US"/>
              <a:pPr>
                <a:defRPr/>
              </a:pPr>
              <a:t>‹#›</a:t>
            </a:fld>
            <a:endParaRPr lang="ja-JP" altLang="en-US"/>
          </a:p>
        </p:txBody>
      </p:sp>
    </p:spTree>
    <p:extLst>
      <p:ext uri="{BB962C8B-B14F-4D97-AF65-F5344CB8AC3E}">
        <p14:creationId xmlns:p14="http://schemas.microsoft.com/office/powerpoint/2010/main" val="292166259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4301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420E8A-C736-4E8E-AD7D-AE3343F78A42}" type="slidenum">
              <a:rPr lang="ja-JP" altLang="en-US" smtClean="0"/>
              <a:pPr fontAlgn="base">
                <a:spcBef>
                  <a:spcPct val="0"/>
                </a:spcBef>
                <a:spcAft>
                  <a:spcPct val="0"/>
                </a:spcAft>
                <a:defRPr/>
              </a:pPr>
              <a:t>1</a:t>
            </a:fld>
            <a:endParaRPr lang="ja-JP" altLang="en-US" dirty="0"/>
          </a:p>
        </p:txBody>
      </p:sp>
    </p:spTree>
    <p:extLst>
      <p:ext uri="{BB962C8B-B14F-4D97-AF65-F5344CB8AC3E}">
        <p14:creationId xmlns:p14="http://schemas.microsoft.com/office/powerpoint/2010/main" val="861370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E444E467-E0E2-4BF4-8127-69149E498844}" type="slidenum">
              <a:rPr lang="ja-JP" altLang="en-US" smtClean="0"/>
              <a:pPr>
                <a:defRPr/>
              </a:pPr>
              <a:t>13</a:t>
            </a:fld>
            <a:endParaRPr lang="ja-JP" altLang="en-US"/>
          </a:p>
        </p:txBody>
      </p:sp>
    </p:spTree>
    <p:extLst>
      <p:ext uri="{BB962C8B-B14F-4D97-AF65-F5344CB8AC3E}">
        <p14:creationId xmlns:p14="http://schemas.microsoft.com/office/powerpoint/2010/main" val="2849521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14</a:t>
            </a:fld>
            <a:endParaRPr lang="ja-JP" altLang="en-US"/>
          </a:p>
        </p:txBody>
      </p:sp>
    </p:spTree>
    <p:extLst>
      <p:ext uri="{BB962C8B-B14F-4D97-AF65-F5344CB8AC3E}">
        <p14:creationId xmlns:p14="http://schemas.microsoft.com/office/powerpoint/2010/main" val="3893046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15</a:t>
            </a:fld>
            <a:endParaRPr lang="ja-JP" altLang="en-US"/>
          </a:p>
        </p:txBody>
      </p:sp>
    </p:spTree>
    <p:extLst>
      <p:ext uri="{BB962C8B-B14F-4D97-AF65-F5344CB8AC3E}">
        <p14:creationId xmlns:p14="http://schemas.microsoft.com/office/powerpoint/2010/main" val="3893046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16</a:t>
            </a:fld>
            <a:endParaRPr lang="ja-JP" altLang="en-US"/>
          </a:p>
        </p:txBody>
      </p:sp>
    </p:spTree>
    <p:extLst>
      <p:ext uri="{BB962C8B-B14F-4D97-AF65-F5344CB8AC3E}">
        <p14:creationId xmlns:p14="http://schemas.microsoft.com/office/powerpoint/2010/main" val="3950254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17</a:t>
            </a:fld>
            <a:endParaRPr lang="ja-JP" altLang="en-US"/>
          </a:p>
        </p:txBody>
      </p:sp>
    </p:spTree>
    <p:extLst>
      <p:ext uri="{BB962C8B-B14F-4D97-AF65-F5344CB8AC3E}">
        <p14:creationId xmlns:p14="http://schemas.microsoft.com/office/powerpoint/2010/main" val="3534514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E444E467-E0E2-4BF4-8127-69149E498844}" type="slidenum">
              <a:rPr lang="ja-JP" altLang="en-US" smtClean="0"/>
              <a:pPr>
                <a:defRPr/>
              </a:pPr>
              <a:t>18</a:t>
            </a:fld>
            <a:endParaRPr lang="ja-JP" altLang="en-US"/>
          </a:p>
        </p:txBody>
      </p:sp>
    </p:spTree>
    <p:extLst>
      <p:ext uri="{BB962C8B-B14F-4D97-AF65-F5344CB8AC3E}">
        <p14:creationId xmlns:p14="http://schemas.microsoft.com/office/powerpoint/2010/main" val="4066794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19</a:t>
            </a:fld>
            <a:endParaRPr lang="ja-JP" altLang="en-US"/>
          </a:p>
        </p:txBody>
      </p:sp>
    </p:spTree>
    <p:extLst>
      <p:ext uri="{BB962C8B-B14F-4D97-AF65-F5344CB8AC3E}">
        <p14:creationId xmlns:p14="http://schemas.microsoft.com/office/powerpoint/2010/main" val="321966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20</a:t>
            </a:fld>
            <a:endParaRPr lang="ja-JP" altLang="en-US"/>
          </a:p>
        </p:txBody>
      </p:sp>
    </p:spTree>
    <p:extLst>
      <p:ext uri="{BB962C8B-B14F-4D97-AF65-F5344CB8AC3E}">
        <p14:creationId xmlns:p14="http://schemas.microsoft.com/office/powerpoint/2010/main" val="1281989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21</a:t>
            </a:fld>
            <a:endParaRPr lang="ja-JP" altLang="en-US"/>
          </a:p>
        </p:txBody>
      </p:sp>
    </p:spTree>
    <p:extLst>
      <p:ext uri="{BB962C8B-B14F-4D97-AF65-F5344CB8AC3E}">
        <p14:creationId xmlns:p14="http://schemas.microsoft.com/office/powerpoint/2010/main" val="3624827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22</a:t>
            </a:fld>
            <a:endParaRPr lang="ja-JP" altLang="en-US"/>
          </a:p>
        </p:txBody>
      </p:sp>
    </p:spTree>
    <p:extLst>
      <p:ext uri="{BB962C8B-B14F-4D97-AF65-F5344CB8AC3E}">
        <p14:creationId xmlns:p14="http://schemas.microsoft.com/office/powerpoint/2010/main" val="1627269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6E94F43B-5150-45FC-8CB5-DC21A84C1C23}" type="slidenum">
              <a:rPr lang="ja-JP" altLang="en-US" smtClean="0"/>
              <a:pPr>
                <a:defRPr/>
              </a:pPr>
              <a:t>2</a:t>
            </a:fld>
            <a:endParaRPr lang="ja-JP" altLang="en-US"/>
          </a:p>
        </p:txBody>
      </p:sp>
    </p:spTree>
    <p:extLst>
      <p:ext uri="{BB962C8B-B14F-4D97-AF65-F5344CB8AC3E}">
        <p14:creationId xmlns:p14="http://schemas.microsoft.com/office/powerpoint/2010/main" val="3379517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23</a:t>
            </a:fld>
            <a:endParaRPr lang="ja-JP" altLang="en-US"/>
          </a:p>
        </p:txBody>
      </p:sp>
    </p:spTree>
    <p:extLst>
      <p:ext uri="{BB962C8B-B14F-4D97-AF65-F5344CB8AC3E}">
        <p14:creationId xmlns:p14="http://schemas.microsoft.com/office/powerpoint/2010/main" val="2933597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24</a:t>
            </a:fld>
            <a:endParaRPr lang="ja-JP" altLang="en-US"/>
          </a:p>
        </p:txBody>
      </p:sp>
    </p:spTree>
    <p:extLst>
      <p:ext uri="{BB962C8B-B14F-4D97-AF65-F5344CB8AC3E}">
        <p14:creationId xmlns:p14="http://schemas.microsoft.com/office/powerpoint/2010/main" val="3284622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E444E467-E0E2-4BF4-8127-69149E498844}" type="slidenum">
              <a:rPr lang="ja-JP" altLang="en-US" smtClean="0"/>
              <a:pPr>
                <a:defRPr/>
              </a:pPr>
              <a:t>25</a:t>
            </a:fld>
            <a:endParaRPr lang="ja-JP" altLang="en-US"/>
          </a:p>
        </p:txBody>
      </p:sp>
    </p:spTree>
    <p:extLst>
      <p:ext uri="{BB962C8B-B14F-4D97-AF65-F5344CB8AC3E}">
        <p14:creationId xmlns:p14="http://schemas.microsoft.com/office/powerpoint/2010/main" val="1636546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26</a:t>
            </a:fld>
            <a:endParaRPr lang="ja-JP" altLang="en-US"/>
          </a:p>
        </p:txBody>
      </p:sp>
    </p:spTree>
    <p:extLst>
      <p:ext uri="{BB962C8B-B14F-4D97-AF65-F5344CB8AC3E}">
        <p14:creationId xmlns:p14="http://schemas.microsoft.com/office/powerpoint/2010/main" val="1210182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27</a:t>
            </a:fld>
            <a:endParaRPr lang="ja-JP" altLang="en-US"/>
          </a:p>
        </p:txBody>
      </p:sp>
    </p:spTree>
    <p:extLst>
      <p:ext uri="{BB962C8B-B14F-4D97-AF65-F5344CB8AC3E}">
        <p14:creationId xmlns:p14="http://schemas.microsoft.com/office/powerpoint/2010/main" val="1210182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28</a:t>
            </a:fld>
            <a:endParaRPr lang="ja-JP" altLang="en-US"/>
          </a:p>
        </p:txBody>
      </p:sp>
    </p:spTree>
    <p:extLst>
      <p:ext uri="{BB962C8B-B14F-4D97-AF65-F5344CB8AC3E}">
        <p14:creationId xmlns:p14="http://schemas.microsoft.com/office/powerpoint/2010/main" val="1210182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29</a:t>
            </a:fld>
            <a:endParaRPr lang="ja-JP" altLang="en-US"/>
          </a:p>
        </p:txBody>
      </p:sp>
    </p:spTree>
    <p:extLst>
      <p:ext uri="{BB962C8B-B14F-4D97-AF65-F5344CB8AC3E}">
        <p14:creationId xmlns:p14="http://schemas.microsoft.com/office/powerpoint/2010/main" val="2110050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30</a:t>
            </a:fld>
            <a:endParaRPr lang="ja-JP" altLang="en-US"/>
          </a:p>
        </p:txBody>
      </p:sp>
    </p:spTree>
    <p:extLst>
      <p:ext uri="{BB962C8B-B14F-4D97-AF65-F5344CB8AC3E}">
        <p14:creationId xmlns:p14="http://schemas.microsoft.com/office/powerpoint/2010/main" val="1210182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31</a:t>
            </a:fld>
            <a:endParaRPr lang="ja-JP" altLang="en-US"/>
          </a:p>
        </p:txBody>
      </p:sp>
    </p:spTree>
    <p:extLst>
      <p:ext uri="{BB962C8B-B14F-4D97-AF65-F5344CB8AC3E}">
        <p14:creationId xmlns:p14="http://schemas.microsoft.com/office/powerpoint/2010/main" val="1210182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32</a:t>
            </a:fld>
            <a:endParaRPr lang="ja-JP" altLang="en-US"/>
          </a:p>
        </p:txBody>
      </p:sp>
    </p:spTree>
    <p:extLst>
      <p:ext uri="{BB962C8B-B14F-4D97-AF65-F5344CB8AC3E}">
        <p14:creationId xmlns:p14="http://schemas.microsoft.com/office/powerpoint/2010/main" val="1210182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CD86C7FC-AC9A-4BA6-85E1-F123ACFB9DD6}" type="slidenum">
              <a:rPr lang="ja-JP" altLang="en-US" smtClean="0"/>
              <a:pPr>
                <a:defRPr/>
              </a:pPr>
              <a:t>3</a:t>
            </a:fld>
            <a:endParaRPr lang="ja-JP" altLang="en-US"/>
          </a:p>
        </p:txBody>
      </p:sp>
    </p:spTree>
    <p:extLst>
      <p:ext uri="{BB962C8B-B14F-4D97-AF65-F5344CB8AC3E}">
        <p14:creationId xmlns:p14="http://schemas.microsoft.com/office/powerpoint/2010/main" val="2214307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33</a:t>
            </a:fld>
            <a:endParaRPr lang="ja-JP" altLang="en-US"/>
          </a:p>
        </p:txBody>
      </p:sp>
    </p:spTree>
    <p:extLst>
      <p:ext uri="{BB962C8B-B14F-4D97-AF65-F5344CB8AC3E}">
        <p14:creationId xmlns:p14="http://schemas.microsoft.com/office/powerpoint/2010/main" val="12101823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35</a:t>
            </a:fld>
            <a:endParaRPr lang="ja-JP" altLang="en-US"/>
          </a:p>
        </p:txBody>
      </p:sp>
    </p:spTree>
    <p:extLst>
      <p:ext uri="{BB962C8B-B14F-4D97-AF65-F5344CB8AC3E}">
        <p14:creationId xmlns:p14="http://schemas.microsoft.com/office/powerpoint/2010/main" val="1210182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39</a:t>
            </a:fld>
            <a:endParaRPr lang="ja-JP" altLang="en-US"/>
          </a:p>
        </p:txBody>
      </p:sp>
    </p:spTree>
    <p:extLst>
      <p:ext uri="{BB962C8B-B14F-4D97-AF65-F5344CB8AC3E}">
        <p14:creationId xmlns:p14="http://schemas.microsoft.com/office/powerpoint/2010/main" val="22501108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8D877D4-8037-487A-9732-41A8BC5E8BC1}" type="slidenum">
              <a:rPr lang="ja-JP" altLang="en-US" smtClean="0"/>
              <a:pPr>
                <a:defRPr/>
              </a:pPr>
              <a:t>41</a:t>
            </a:fld>
            <a:endParaRPr lang="ja-JP" altLang="en-US"/>
          </a:p>
        </p:txBody>
      </p:sp>
    </p:spTree>
    <p:extLst>
      <p:ext uri="{BB962C8B-B14F-4D97-AF65-F5344CB8AC3E}">
        <p14:creationId xmlns:p14="http://schemas.microsoft.com/office/powerpoint/2010/main" val="1062631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B39F815E-ABCB-4220-B5EE-209A71169276}" type="slidenum">
              <a:rPr lang="ja-JP" altLang="en-US" smtClean="0"/>
              <a:pPr>
                <a:defRPr/>
              </a:pPr>
              <a:t>48</a:t>
            </a:fld>
            <a:endParaRPr lang="ja-JP" altLang="en-US"/>
          </a:p>
        </p:txBody>
      </p:sp>
    </p:spTree>
    <p:extLst>
      <p:ext uri="{BB962C8B-B14F-4D97-AF65-F5344CB8AC3E}">
        <p14:creationId xmlns:p14="http://schemas.microsoft.com/office/powerpoint/2010/main" val="800706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6</a:t>
            </a:fld>
            <a:endParaRPr lang="ja-JP" altLang="en-US"/>
          </a:p>
        </p:txBody>
      </p:sp>
    </p:spTree>
    <p:extLst>
      <p:ext uri="{BB962C8B-B14F-4D97-AF65-F5344CB8AC3E}">
        <p14:creationId xmlns:p14="http://schemas.microsoft.com/office/powerpoint/2010/main" val="1252788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7</a:t>
            </a:fld>
            <a:endParaRPr lang="ja-JP" altLang="en-US"/>
          </a:p>
        </p:txBody>
      </p:sp>
    </p:spTree>
    <p:extLst>
      <p:ext uri="{BB962C8B-B14F-4D97-AF65-F5344CB8AC3E}">
        <p14:creationId xmlns:p14="http://schemas.microsoft.com/office/powerpoint/2010/main" val="3762623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9</a:t>
            </a:fld>
            <a:endParaRPr lang="ja-JP" altLang="en-US"/>
          </a:p>
        </p:txBody>
      </p:sp>
    </p:spTree>
    <p:extLst>
      <p:ext uri="{BB962C8B-B14F-4D97-AF65-F5344CB8AC3E}">
        <p14:creationId xmlns:p14="http://schemas.microsoft.com/office/powerpoint/2010/main" val="3762623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83300" name="スライド番号プレースホルダ 3"/>
          <p:cNvSpPr>
            <a:spLocks noGrp="1"/>
          </p:cNvSpPr>
          <p:nvPr>
            <p:ph type="sldNum" sz="quarter" idx="5"/>
          </p:nvPr>
        </p:nvSpPr>
        <p:spPr bwMode="auto">
          <a:ln>
            <a:miter lim="800000"/>
            <a:headEnd/>
            <a:tailEnd/>
          </a:ln>
        </p:spPr>
        <p:txBody>
          <a:bodyPr/>
          <a:lstStyle/>
          <a:p>
            <a:pPr>
              <a:defRPr/>
            </a:pPr>
            <a:fld id="{DE48EC75-93EC-42BF-8033-A8756CB7A0A5}" type="slidenum">
              <a:rPr lang="ja-JP" altLang="en-US" smtClean="0">
                <a:solidFill>
                  <a:srgbClr val="000000"/>
                </a:solidFill>
              </a:rPr>
              <a:pPr>
                <a:defRPr/>
              </a:pPr>
              <a:t>10</a:t>
            </a:fld>
            <a:endParaRPr lang="ja-JP" altLang="en-US">
              <a:solidFill>
                <a:srgbClr val="000000"/>
              </a:solidFill>
            </a:endParaRPr>
          </a:p>
        </p:txBody>
      </p:sp>
    </p:spTree>
    <p:extLst>
      <p:ext uri="{BB962C8B-B14F-4D97-AF65-F5344CB8AC3E}">
        <p14:creationId xmlns:p14="http://schemas.microsoft.com/office/powerpoint/2010/main" val="2512779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11</a:t>
            </a:fld>
            <a:endParaRPr lang="ja-JP" altLang="en-US"/>
          </a:p>
        </p:txBody>
      </p:sp>
    </p:spTree>
    <p:extLst>
      <p:ext uri="{BB962C8B-B14F-4D97-AF65-F5344CB8AC3E}">
        <p14:creationId xmlns:p14="http://schemas.microsoft.com/office/powerpoint/2010/main" val="1201067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 name="スライド番号プレースホルダ 3"/>
          <p:cNvSpPr>
            <a:spLocks noGrp="1"/>
          </p:cNvSpPr>
          <p:nvPr>
            <p:ph type="sldNum" sz="quarter" idx="5"/>
          </p:nvPr>
        </p:nvSpPr>
        <p:spPr/>
        <p:txBody>
          <a:bodyPr/>
          <a:lstStyle/>
          <a:p>
            <a:pPr>
              <a:defRPr/>
            </a:pPr>
            <a:fld id="{9B5F9C24-072B-444A-9E47-B4B503B91CE8}" type="slidenum">
              <a:rPr lang="ja-JP" altLang="en-US" smtClean="0"/>
              <a:pPr>
                <a:defRPr/>
              </a:pPr>
              <a:t>12</a:t>
            </a:fld>
            <a:endParaRPr lang="ja-JP" altLang="en-US"/>
          </a:p>
        </p:txBody>
      </p:sp>
    </p:spTree>
    <p:extLst>
      <p:ext uri="{BB962C8B-B14F-4D97-AF65-F5344CB8AC3E}">
        <p14:creationId xmlns:p14="http://schemas.microsoft.com/office/powerpoint/2010/main" val="3473188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コンテンツ">
    <p:spTree>
      <p:nvGrpSpPr>
        <p:cNvPr id="1" name=""/>
        <p:cNvGrpSpPr/>
        <p:nvPr/>
      </p:nvGrpSpPr>
      <p:grpSpPr>
        <a:xfrm>
          <a:off x="0" y="0"/>
          <a:ext cx="0" cy="0"/>
          <a:chOff x="0" y="0"/>
          <a:chExt cx="0" cy="0"/>
        </a:xfrm>
      </p:grpSpPr>
      <p:pic>
        <p:nvPicPr>
          <p:cNvPr id="2" name="Picture 2" descr="C:\Documents and Settings\hagiwara\My Documents\My Pictures\1270554819000_rogo_b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388" y="3897313"/>
            <a:ext cx="2376487"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7"/>
          <p:cNvGrpSpPr>
            <a:grpSpLocks/>
          </p:cNvGrpSpPr>
          <p:nvPr userDrawn="1"/>
        </p:nvGrpSpPr>
        <p:grpSpPr bwMode="auto">
          <a:xfrm>
            <a:off x="4763" y="6524625"/>
            <a:ext cx="9139237" cy="333375"/>
            <a:chOff x="4763" y="6524625"/>
            <a:chExt cx="9139237" cy="333375"/>
          </a:xfrm>
        </p:grpSpPr>
        <p:sp>
          <p:nvSpPr>
            <p:cNvPr id="4" name="Text Box 31"/>
            <p:cNvSpPr txBox="1">
              <a:spLocks noChangeArrowheads="1"/>
            </p:cNvSpPr>
            <p:nvPr/>
          </p:nvSpPr>
          <p:spPr bwMode="auto">
            <a:xfrm>
              <a:off x="395288" y="6524625"/>
              <a:ext cx="3709987" cy="274638"/>
            </a:xfrm>
            <a:prstGeom prst="rect">
              <a:avLst/>
            </a:prstGeom>
            <a:noFill/>
            <a:ln>
              <a:noFill/>
            </a:ln>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defRPr/>
              </a:pPr>
              <a:r>
                <a:rPr lang="ja-JP" altLang="en-US" sz="1200" b="1" dirty="0">
                  <a:solidFill>
                    <a:srgbClr val="0033CC"/>
                  </a:solidFill>
                  <a:latin typeface="HG丸ｺﾞｼｯｸM-PRO" pitchFamily="50" charset="-128"/>
                  <a:ea typeface="HG丸ｺﾞｼｯｸM-PRO" pitchFamily="50" charset="-128"/>
                </a:rPr>
                <a:t>美 し い 地 球 ・ 幸 せ な 暮 ら し</a:t>
              </a:r>
            </a:p>
          </p:txBody>
        </p:sp>
        <p:grpSp>
          <p:nvGrpSpPr>
            <p:cNvPr id="5" name="グループ化 7"/>
            <p:cNvGrpSpPr>
              <a:grpSpLocks/>
            </p:cNvGrpSpPr>
            <p:nvPr userDrawn="1"/>
          </p:nvGrpSpPr>
          <p:grpSpPr bwMode="auto">
            <a:xfrm>
              <a:off x="4763" y="6607175"/>
              <a:ext cx="9139237" cy="250825"/>
              <a:chOff x="4763" y="6606678"/>
              <a:chExt cx="9139237" cy="251322"/>
            </a:xfrm>
          </p:grpSpPr>
          <p:sp>
            <p:nvSpPr>
              <p:cNvPr id="6" name="Text Box 28"/>
              <p:cNvSpPr txBox="1">
                <a:spLocks noChangeArrowheads="1"/>
              </p:cNvSpPr>
              <p:nvPr userDrawn="1"/>
            </p:nvSpPr>
            <p:spPr bwMode="auto">
              <a:xfrm>
                <a:off x="5551488" y="6606678"/>
                <a:ext cx="3592512" cy="251322"/>
              </a:xfrm>
              <a:prstGeom prst="rect">
                <a:avLst/>
              </a:prstGeom>
              <a:solidFill>
                <a:srgbClr val="0000FF"/>
              </a:solidFill>
              <a:ln>
                <a:noFill/>
              </a:ln>
              <a:extLst/>
            </p:spPr>
            <p:txBody>
              <a:bodyPr anchor="b"/>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defRPr/>
                </a:pPr>
                <a:r>
                  <a:rPr lang="ja-JP" altLang="en-US" sz="1100" b="1" dirty="0">
                    <a:solidFill>
                      <a:schemeClr val="bg1"/>
                    </a:solidFill>
                  </a:rPr>
                  <a:t>全日本電機・電子・情報関連産業労働組合連合会</a:t>
                </a:r>
              </a:p>
            </p:txBody>
          </p:sp>
          <p:sp>
            <p:nvSpPr>
              <p:cNvPr id="7" name="Rectangle 29"/>
              <p:cNvSpPr>
                <a:spLocks noChangeArrowheads="1"/>
              </p:cNvSpPr>
              <p:nvPr/>
            </p:nvSpPr>
            <p:spPr bwMode="auto">
              <a:xfrm>
                <a:off x="4763" y="6745065"/>
                <a:ext cx="5548312" cy="108164"/>
              </a:xfrm>
              <a:prstGeom prst="rect">
                <a:avLst/>
              </a:prstGeom>
              <a:solidFill>
                <a:srgbClr val="0000FF"/>
              </a:solidFill>
              <a:ln w="9525">
                <a:solidFill>
                  <a:srgbClr val="0000FF"/>
                </a:solidFill>
                <a:miter lim="800000"/>
                <a:headEnd/>
                <a:tailEnd/>
              </a:ln>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p>
            </p:txBody>
          </p:sp>
          <p:sp>
            <p:nvSpPr>
              <p:cNvPr id="8" name="AutoShape 30"/>
              <p:cNvSpPr>
                <a:spLocks noChangeAspect="1" noChangeArrowheads="1"/>
              </p:cNvSpPr>
              <p:nvPr/>
            </p:nvSpPr>
            <p:spPr bwMode="auto">
              <a:xfrm flipH="1">
                <a:off x="4951413" y="6606678"/>
                <a:ext cx="604837" cy="251322"/>
              </a:xfrm>
              <a:prstGeom prst="rtTriangle">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p>
            </p:txBody>
          </p:sp>
        </p:grpSp>
      </p:grpSp>
      <p:sp>
        <p:nvSpPr>
          <p:cNvPr id="9" name="Rectangle 6"/>
          <p:cNvSpPr>
            <a:spLocks noGrp="1" noChangeArrowheads="1"/>
          </p:cNvSpPr>
          <p:nvPr>
            <p:ph type="sldNum" sz="quarter" idx="10"/>
          </p:nvPr>
        </p:nvSpPr>
        <p:spPr>
          <a:xfrm>
            <a:off x="6975475" y="6303963"/>
            <a:ext cx="2133600" cy="365125"/>
          </a:xfrm>
        </p:spPr>
        <p:txBody>
          <a:bodyPr/>
          <a:lstStyle>
            <a:lvl1pPr>
              <a:defRPr/>
            </a:lvl1pPr>
          </a:lstStyle>
          <a:p>
            <a:pPr>
              <a:defRPr/>
            </a:pPr>
            <a:fld id="{F1EC6541-EA9C-4790-86D8-E99484C17284}" type="slidenum">
              <a:rPr lang="en-US" altLang="ja-JP"/>
              <a:pPr>
                <a:defRPr/>
              </a:pPr>
              <a:t>‹#›</a:t>
            </a:fld>
            <a:endParaRPr lang="en-US" altLang="ja-JP"/>
          </a:p>
        </p:txBody>
      </p:sp>
    </p:spTree>
    <p:extLst>
      <p:ext uri="{BB962C8B-B14F-4D97-AF65-F5344CB8AC3E}">
        <p14:creationId xmlns:p14="http://schemas.microsoft.com/office/powerpoint/2010/main" val="161532655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コンテンツ">
    <p:spTree>
      <p:nvGrpSpPr>
        <p:cNvPr id="1" name=""/>
        <p:cNvGrpSpPr/>
        <p:nvPr/>
      </p:nvGrpSpPr>
      <p:grpSpPr>
        <a:xfrm>
          <a:off x="0" y="0"/>
          <a:ext cx="0" cy="0"/>
          <a:chOff x="0" y="0"/>
          <a:chExt cx="0" cy="0"/>
        </a:xfrm>
      </p:grpSpPr>
      <p:grpSp>
        <p:nvGrpSpPr>
          <p:cNvPr id="2" name="グループ化 7"/>
          <p:cNvGrpSpPr>
            <a:grpSpLocks/>
          </p:cNvGrpSpPr>
          <p:nvPr userDrawn="1"/>
        </p:nvGrpSpPr>
        <p:grpSpPr bwMode="auto">
          <a:xfrm>
            <a:off x="4763" y="6524625"/>
            <a:ext cx="9139237" cy="333375"/>
            <a:chOff x="4763" y="6524625"/>
            <a:chExt cx="9139237" cy="333375"/>
          </a:xfrm>
        </p:grpSpPr>
        <p:sp>
          <p:nvSpPr>
            <p:cNvPr id="3" name="Text Box 31"/>
            <p:cNvSpPr txBox="1">
              <a:spLocks noChangeArrowheads="1"/>
            </p:cNvSpPr>
            <p:nvPr/>
          </p:nvSpPr>
          <p:spPr bwMode="auto">
            <a:xfrm>
              <a:off x="395288" y="6524625"/>
              <a:ext cx="3709987" cy="274638"/>
            </a:xfrm>
            <a:prstGeom prst="rect">
              <a:avLst/>
            </a:prstGeom>
            <a:noFill/>
            <a:ln>
              <a:noFill/>
            </a:ln>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defRPr/>
              </a:pPr>
              <a:r>
                <a:rPr lang="ja-JP" altLang="en-US" sz="1200" b="1" dirty="0">
                  <a:solidFill>
                    <a:srgbClr val="0033CC"/>
                  </a:solidFill>
                  <a:latin typeface="HG丸ｺﾞｼｯｸM-PRO" pitchFamily="50" charset="-128"/>
                  <a:ea typeface="HG丸ｺﾞｼｯｸM-PRO" pitchFamily="50" charset="-128"/>
                </a:rPr>
                <a:t>美 し い 地 球 ・ 幸 せ な 暮 ら し</a:t>
              </a:r>
            </a:p>
          </p:txBody>
        </p:sp>
        <p:grpSp>
          <p:nvGrpSpPr>
            <p:cNvPr id="4" name="グループ化 8"/>
            <p:cNvGrpSpPr>
              <a:grpSpLocks/>
            </p:cNvGrpSpPr>
            <p:nvPr userDrawn="1"/>
          </p:nvGrpSpPr>
          <p:grpSpPr bwMode="auto">
            <a:xfrm>
              <a:off x="4763" y="6607175"/>
              <a:ext cx="9139237" cy="250825"/>
              <a:chOff x="4763" y="6606678"/>
              <a:chExt cx="9139237" cy="251322"/>
            </a:xfrm>
          </p:grpSpPr>
          <p:sp>
            <p:nvSpPr>
              <p:cNvPr id="5" name="Text Box 28"/>
              <p:cNvSpPr txBox="1">
                <a:spLocks noChangeArrowheads="1"/>
              </p:cNvSpPr>
              <p:nvPr userDrawn="1"/>
            </p:nvSpPr>
            <p:spPr bwMode="auto">
              <a:xfrm>
                <a:off x="5551488" y="6606678"/>
                <a:ext cx="3592512" cy="251322"/>
              </a:xfrm>
              <a:prstGeom prst="rect">
                <a:avLst/>
              </a:prstGeom>
              <a:solidFill>
                <a:srgbClr val="0000FF"/>
              </a:solidFill>
              <a:ln>
                <a:noFill/>
              </a:ln>
              <a:extLst/>
            </p:spPr>
            <p:txBody>
              <a:bodyPr anchor="b"/>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spcBef>
                    <a:spcPct val="50000"/>
                  </a:spcBef>
                  <a:defRPr/>
                </a:pPr>
                <a:r>
                  <a:rPr lang="ja-JP" altLang="en-US" sz="1100" b="1" dirty="0">
                    <a:solidFill>
                      <a:schemeClr val="bg1"/>
                    </a:solidFill>
                  </a:rPr>
                  <a:t>全日本電機・電子・情報関連産業労働組合連合会</a:t>
                </a:r>
              </a:p>
            </p:txBody>
          </p:sp>
          <p:sp>
            <p:nvSpPr>
              <p:cNvPr id="6" name="Rectangle 29"/>
              <p:cNvSpPr>
                <a:spLocks noChangeArrowheads="1"/>
              </p:cNvSpPr>
              <p:nvPr/>
            </p:nvSpPr>
            <p:spPr bwMode="auto">
              <a:xfrm>
                <a:off x="4763" y="6745065"/>
                <a:ext cx="5548312" cy="108164"/>
              </a:xfrm>
              <a:prstGeom prst="rect">
                <a:avLst/>
              </a:prstGeom>
              <a:solidFill>
                <a:srgbClr val="0000FF"/>
              </a:solidFill>
              <a:ln w="9525">
                <a:solidFill>
                  <a:srgbClr val="0000FF"/>
                </a:solidFill>
                <a:miter lim="800000"/>
                <a:headEnd/>
                <a:tailEnd/>
              </a:ln>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p>
            </p:txBody>
          </p:sp>
          <p:sp>
            <p:nvSpPr>
              <p:cNvPr id="7" name="AutoShape 30"/>
              <p:cNvSpPr>
                <a:spLocks noChangeAspect="1" noChangeArrowheads="1"/>
              </p:cNvSpPr>
              <p:nvPr/>
            </p:nvSpPr>
            <p:spPr bwMode="auto">
              <a:xfrm flipH="1">
                <a:off x="4951413" y="6606678"/>
                <a:ext cx="604837" cy="251322"/>
              </a:xfrm>
              <a:prstGeom prst="rtTriangle">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p>
            </p:txBody>
          </p:sp>
        </p:grpSp>
      </p:grpSp>
      <p:sp>
        <p:nvSpPr>
          <p:cNvPr id="8" name="Rectangle 6"/>
          <p:cNvSpPr>
            <a:spLocks noGrp="1" noChangeArrowheads="1"/>
          </p:cNvSpPr>
          <p:nvPr userDrawn="1">
            <p:ph type="sldNum" sz="quarter" idx="10"/>
          </p:nvPr>
        </p:nvSpPr>
        <p:spPr>
          <a:xfrm>
            <a:off x="6975475" y="6303963"/>
            <a:ext cx="2133600" cy="365125"/>
          </a:xfrm>
        </p:spPr>
        <p:txBody>
          <a:bodyPr/>
          <a:lstStyle>
            <a:lvl1pPr>
              <a:defRPr/>
            </a:lvl1pPr>
          </a:lstStyle>
          <a:p>
            <a:pPr>
              <a:defRPr/>
            </a:pPr>
            <a:fld id="{9BDB918F-493A-4B36-85AE-9ACABE03F7BA}" type="slidenum">
              <a:rPr lang="en-US" altLang="ja-JP"/>
              <a:pPr>
                <a:defRPr/>
              </a:pPr>
              <a:t>‹#›</a:t>
            </a:fld>
            <a:endParaRPr lang="en-US" altLang="ja-JP" dirty="0"/>
          </a:p>
        </p:txBody>
      </p:sp>
    </p:spTree>
    <p:extLst>
      <p:ext uri="{BB962C8B-B14F-4D97-AF65-F5344CB8AC3E}">
        <p14:creationId xmlns:p14="http://schemas.microsoft.com/office/powerpoint/2010/main" val="382676493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白紙">
    <p:spTree>
      <p:nvGrpSpPr>
        <p:cNvPr id="1" name=""/>
        <p:cNvGrpSpPr/>
        <p:nvPr/>
      </p:nvGrpSpPr>
      <p:grpSpPr>
        <a:xfrm>
          <a:off x="0" y="0"/>
          <a:ext cx="0" cy="0"/>
          <a:chOff x="0" y="0"/>
          <a:chExt cx="0" cy="0"/>
        </a:xfrm>
      </p:grpSpPr>
      <p:grpSp>
        <p:nvGrpSpPr>
          <p:cNvPr id="2" name="グループ化 33"/>
          <p:cNvGrpSpPr>
            <a:grpSpLocks/>
          </p:cNvGrpSpPr>
          <p:nvPr userDrawn="1"/>
        </p:nvGrpSpPr>
        <p:grpSpPr bwMode="auto">
          <a:xfrm>
            <a:off x="0" y="6518275"/>
            <a:ext cx="9144000" cy="339725"/>
            <a:chOff x="0" y="6518275"/>
            <a:chExt cx="9144000" cy="339726"/>
          </a:xfrm>
        </p:grpSpPr>
        <p:pic>
          <p:nvPicPr>
            <p:cNvPr id="3" name="Picture 2068" descr="H:\2010有野委員長電経連\1270554776000_rogo_b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820" y="6518275"/>
              <a:ext cx="13716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070" descr="H:\2010有野委員長電経連\logp色.bmp"/>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815138"/>
              <a:ext cx="9144000" cy="4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6"/>
          <p:cNvSpPr>
            <a:spLocks noGrp="1" noChangeArrowheads="1"/>
          </p:cNvSpPr>
          <p:nvPr userDrawn="1">
            <p:ph type="sldNum" sz="quarter" idx="10"/>
          </p:nvPr>
        </p:nvSpPr>
        <p:spPr>
          <a:xfrm>
            <a:off x="6983413" y="6408738"/>
            <a:ext cx="2133600" cy="365125"/>
          </a:xfrm>
        </p:spPr>
        <p:txBody>
          <a:bodyPr/>
          <a:lstStyle>
            <a:lvl1pPr>
              <a:defRPr/>
            </a:lvl1pPr>
          </a:lstStyle>
          <a:p>
            <a:pPr>
              <a:defRPr/>
            </a:pPr>
            <a:fld id="{B4F13F7D-8FC3-4863-9D07-0ACE1D959E7C}" type="slidenum">
              <a:rPr lang="en-US" altLang="ja-JP"/>
              <a:pPr>
                <a:defRPr/>
              </a:pPr>
              <a:t>‹#›</a:t>
            </a:fld>
            <a:endParaRPr lang="en-US" altLang="ja-JP"/>
          </a:p>
        </p:txBody>
      </p:sp>
    </p:spTree>
    <p:extLst>
      <p:ext uri="{BB962C8B-B14F-4D97-AF65-F5344CB8AC3E}">
        <p14:creationId xmlns:p14="http://schemas.microsoft.com/office/powerpoint/2010/main" val="9977990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ＭＳ Ｐゴシック" pitchFamily="50" charset="-128"/>
              </a:defRPr>
            </a:lvl1pPr>
          </a:lstStyle>
          <a:p>
            <a:pPr>
              <a:defRPr/>
            </a:pPr>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pitchFamily="50" charset="-128"/>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ＭＳ Ｐゴシック" pitchFamily="50" charset="-128"/>
              </a:defRPr>
            </a:lvl1pPr>
          </a:lstStyle>
          <a:p>
            <a:pPr>
              <a:defRPr/>
            </a:pPr>
            <a:fld id="{C5B8769A-0BED-414C-9DA4-A83B828C8CA0}"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5362" r:id="rId1"/>
    <p:sldLayoutId id="2147485363" r:id="rId2"/>
    <p:sldLayoutId id="2147485364" r:id="rId3"/>
  </p:sldLayoutIdLst>
  <p:transition/>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1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8.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hyperlink" Target="http://www.ac-illust.com/main/dl_info.php?id=14876&amp;sw=%E3%83%90%E3%82%B9%E9%81%8B%E8%BB%A2%E6%89%8B" TargetMode="External"/><Relationship Id="rId18" Type="http://schemas.openxmlformats.org/officeDocument/2006/relationships/image" Target="../media/image13.jpeg"/><Relationship Id="rId26" Type="http://schemas.openxmlformats.org/officeDocument/2006/relationships/hyperlink" Target="http://www.ac-illust.com/main/detail.php?id=36372&amp;word=%E3%81%8A%E8%B2%B7%E3%81%84%E7%89%A9" TargetMode="External"/><Relationship Id="rId3" Type="http://schemas.openxmlformats.org/officeDocument/2006/relationships/hyperlink" Target="http://www.ac-illust.com/main/dl_info.php?id=19175&amp;sw=%E3%83%86%E3%83%AC%E3%83%93" TargetMode="External"/><Relationship Id="rId21" Type="http://schemas.openxmlformats.org/officeDocument/2006/relationships/hyperlink" Target="http://www.ac-illust.com/main/dl_info.php?id=16329&amp;sw=%E6%9C%9D%E3%81%AE%E7%9B%AE%E8%A6%9A%E3%82%81" TargetMode="External"/><Relationship Id="rId7" Type="http://schemas.openxmlformats.org/officeDocument/2006/relationships/hyperlink" Target="http://www.ac-illust.com/main/dl_info.php?id=12787&amp;sw=%E3%83%91%E3%82%BD%E3%82%B3%E3%83%B3%E5%A5%B3%E6%80%A7" TargetMode="External"/><Relationship Id="rId12" Type="http://schemas.openxmlformats.org/officeDocument/2006/relationships/image" Target="../media/image10.jpeg"/><Relationship Id="rId17" Type="http://schemas.openxmlformats.org/officeDocument/2006/relationships/hyperlink" Target="http://www.ac-illust.com/main/dl_info.php?id=22394&amp;sw=%E3%81%8A%E3%81%A4%E3%81%8D%E3%81%95%E3%81%BE" TargetMode="External"/><Relationship Id="rId25" Type="http://schemas.openxmlformats.org/officeDocument/2006/relationships/image" Target="../media/image17.jpeg"/><Relationship Id="rId2" Type="http://schemas.openxmlformats.org/officeDocument/2006/relationships/image" Target="../media/image5.png"/><Relationship Id="rId16" Type="http://schemas.openxmlformats.org/officeDocument/2006/relationships/image" Target="../media/image12.jpeg"/><Relationship Id="rId20" Type="http://schemas.openxmlformats.org/officeDocument/2006/relationships/image" Target="../media/image14.jpeg"/><Relationship Id="rId29"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hyperlink" Target="http://illpop.com/img_illust/school/social_a09.png" TargetMode="External"/><Relationship Id="rId24" Type="http://schemas.openxmlformats.org/officeDocument/2006/relationships/hyperlink" Target="http://www.google.co.jp/url?sa=i&amp;rct=j&amp;q=&amp;esrc=s&amp;frm=1&amp;source=images&amp;cd=&amp;cad=rja&amp;uact=8&amp;ved=0CAMQjRxqFQoTCI7B9aG7hMYCFWEvpgodaugArg&amp;url=http://tkoni07.web.fc2.com/zsy2-4.html&amp;ei=XtR3VY6aGOHemAXq0IPwCg&amp;bvm=bv.95277229,d.dGY&amp;psig=AFQjCNHjC1ZXaWFMPeSSoPgmXsAgXl325Q&amp;ust=1434002910446807" TargetMode="External"/><Relationship Id="rId5" Type="http://schemas.openxmlformats.org/officeDocument/2006/relationships/hyperlink" Target="http://www.ac-illust.com/main/dl_info.php?id=15778&amp;sw=%E3%81%94%E9%A3%AF%E3%82%92%E9%A3%9F%E3%81%B9%E3%82%8B%E5%A5%B3%E3%81%AE%E5%AD%90" TargetMode="External"/><Relationship Id="rId15" Type="http://schemas.openxmlformats.org/officeDocument/2006/relationships/hyperlink" Target="http://www.ac-illust.com/main/dl_info.php?id=10960&amp;sw=%E3%81%AD%E3%81%BC%E3%81%99%E3%81%91" TargetMode="External"/><Relationship Id="rId23" Type="http://schemas.openxmlformats.org/officeDocument/2006/relationships/image" Target="../media/image16.png"/><Relationship Id="rId28" Type="http://schemas.openxmlformats.org/officeDocument/2006/relationships/image" Target="../media/image19.gif"/><Relationship Id="rId10" Type="http://schemas.openxmlformats.org/officeDocument/2006/relationships/image" Target="../media/image9.jpeg"/><Relationship Id="rId19" Type="http://schemas.openxmlformats.org/officeDocument/2006/relationships/hyperlink" Target="http://www.ac-illust.com/main/dl_info.php?id=11915&amp;sw=%E9%9B%BB%E8%BB%8A" TargetMode="External"/><Relationship Id="rId4" Type="http://schemas.openxmlformats.org/officeDocument/2006/relationships/image" Target="../media/image6.jpeg"/><Relationship Id="rId9" Type="http://schemas.openxmlformats.org/officeDocument/2006/relationships/hyperlink" Target="http://www.ac-illust.com/main/dl_info.php?id=420&amp;sw=%E3%83%93%E3%83%AB" TargetMode="External"/><Relationship Id="rId14" Type="http://schemas.openxmlformats.org/officeDocument/2006/relationships/image" Target="../media/image11.jpeg"/><Relationship Id="rId22" Type="http://schemas.openxmlformats.org/officeDocument/2006/relationships/image" Target="../media/image15.jpeg"/><Relationship Id="rId27" Type="http://schemas.openxmlformats.org/officeDocument/2006/relationships/image" Target="../media/image18.jpeg"/></Relationships>
</file>

<file path=ppt/slides/_rels/slide40.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www.facebook.com/satoshi.asano.564" TargetMode="External"/><Relationship Id="rId7" Type="http://schemas.openxmlformats.org/officeDocument/2006/relationships/image" Target="../media/image74.png"/><Relationship Id="rId2" Type="http://schemas.openxmlformats.org/officeDocument/2006/relationships/hyperlink" Target="https://asanosatoshi.com/" TargetMode="Externa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www.oohata.com/" TargetMode="Externa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hyperlink" Target="http://ishigamitoshio.com/" TargetMode="Externa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yatawaka.com/"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069" descr="H:\2010有野委員長電経連\w-14001-04-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76200"/>
            <a:ext cx="13716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 6"/>
          <p:cNvSpPr>
            <a:spLocks noGrp="1"/>
          </p:cNvSpPr>
          <p:nvPr>
            <p:ph type="sldNum" sz="quarter" idx="10"/>
          </p:nvPr>
        </p:nvSpPr>
        <p:spPr/>
        <p:txBody>
          <a:bodyPr/>
          <a:lstStyle/>
          <a:p>
            <a:pPr>
              <a:defRPr/>
            </a:pPr>
            <a:fld id="{1457D025-949A-4824-8AF1-F05E48EFACEE}" type="slidenum">
              <a:rPr lang="en-US" altLang="ja-JP" smtClean="0"/>
              <a:pPr>
                <a:defRPr/>
              </a:pPr>
              <a:t>1</a:t>
            </a:fld>
            <a:endParaRPr lang="en-US" altLang="ja-JP"/>
          </a:p>
        </p:txBody>
      </p:sp>
      <p:sp>
        <p:nvSpPr>
          <p:cNvPr id="6" name="正方形/長方形 4"/>
          <p:cNvSpPr>
            <a:spLocks noChangeArrowheads="1"/>
          </p:cNvSpPr>
          <p:nvPr/>
        </p:nvSpPr>
        <p:spPr bwMode="auto">
          <a:xfrm>
            <a:off x="323528" y="1700808"/>
            <a:ext cx="8407400" cy="584775"/>
          </a:xfrm>
          <a:prstGeom prst="rect">
            <a:avLst/>
          </a:prstGeom>
          <a:noFill/>
          <a:ln w="9525">
            <a:noFill/>
            <a:miter lim="800000"/>
            <a:headEnd/>
            <a:tailEnd/>
          </a:ln>
        </p:spPr>
        <p:txBody>
          <a:bodyPr>
            <a:spAutoFit/>
          </a:bodyPr>
          <a:lstStyle/>
          <a:p>
            <a:pPr algn="ctr">
              <a:spcBef>
                <a:spcPct val="20000"/>
              </a:spcBef>
              <a:defRPr/>
            </a:pPr>
            <a:r>
              <a:rPr lang="ja-JP" altLang="en-US" sz="3200" cap="small" dirty="0">
                <a:latin typeface="HGP創英角ｺﾞｼｯｸUB" pitchFamily="50" charset="-128"/>
                <a:ea typeface="HGP創英角ｺﾞｼｯｸUB" pitchFamily="50" charset="-128"/>
              </a:rPr>
              <a:t>電機連合の政策・制度要求実現活動　</a:t>
            </a:r>
            <a:endParaRPr lang="ja-JP" altLang="en-US" sz="3200" dirty="0">
              <a:latin typeface="HGP創英角ｺﾞｼｯｸUB" pitchFamily="50" charset="-128"/>
              <a:ea typeface="HGP創英角ｺﾞｼｯｸUB" pitchFamily="50" charset="-128"/>
            </a:endParaRPr>
          </a:p>
        </p:txBody>
      </p:sp>
      <p:sp>
        <p:nvSpPr>
          <p:cNvPr id="9" name="Rectangle 1027"/>
          <p:cNvSpPr txBox="1">
            <a:spLocks/>
          </p:cNvSpPr>
          <p:nvPr/>
        </p:nvSpPr>
        <p:spPr>
          <a:xfrm>
            <a:off x="3754666" y="5389417"/>
            <a:ext cx="5032147" cy="757130"/>
          </a:xfrm>
          <a:prstGeom prst="rect">
            <a:avLst/>
          </a:prstGeom>
        </p:spPr>
        <p:txBody>
          <a:bodyPr wrap="none">
            <a:spAutoFit/>
          </a:bodyPr>
          <a:lstStyle/>
          <a:p>
            <a:pPr marL="342900" indent="-342900" algn="r" fontAlgn="auto">
              <a:lnSpc>
                <a:spcPct val="120000"/>
              </a:lnSpc>
              <a:spcAft>
                <a:spcPts val="0"/>
              </a:spcAft>
              <a:buFont typeface="Wingdings"/>
              <a:buNone/>
              <a:defRPr/>
            </a:pPr>
            <a:r>
              <a:rPr lang="ja-JP" altLang="en-US" dirty="0">
                <a:latin typeface="+mn-ea"/>
                <a:ea typeface="+mn-ea"/>
              </a:rPr>
              <a:t>全日本電機・電子・情報関連産業労働組合連合会</a:t>
            </a:r>
            <a:endParaRPr lang="en-US" altLang="ja-JP" dirty="0">
              <a:latin typeface="+mn-ea"/>
              <a:ea typeface="+mn-ea"/>
            </a:endParaRPr>
          </a:p>
          <a:p>
            <a:pPr marL="2336800" indent="-2336800" algn="r" fontAlgn="ctr">
              <a:lnSpc>
                <a:spcPct val="120000"/>
              </a:lnSpc>
              <a:spcAft>
                <a:spcPts val="0"/>
              </a:spcAft>
              <a:buFont typeface="Wingdings"/>
              <a:buNone/>
              <a:defRPr/>
            </a:pPr>
            <a:r>
              <a:rPr lang="ja-JP" altLang="en-US" dirty="0">
                <a:latin typeface="+mn-ea"/>
                <a:ea typeface="+mn-ea"/>
              </a:rPr>
              <a:t>　政治</a:t>
            </a:r>
            <a:r>
              <a:rPr lang="ja-JP" altLang="en-US" dirty="0" smtClean="0">
                <a:latin typeface="+mn-ea"/>
                <a:ea typeface="+mn-ea"/>
              </a:rPr>
              <a:t>センター</a:t>
            </a:r>
            <a:endParaRPr lang="ja-JP" altLang="en-US" dirty="0">
              <a:latin typeface="+mn-ea"/>
              <a:ea typeface="+mn-ea"/>
            </a:endParaRPr>
          </a:p>
        </p:txBody>
      </p:sp>
      <p:sp>
        <p:nvSpPr>
          <p:cNvPr id="8" name="正方形/長方形 4"/>
          <p:cNvSpPr>
            <a:spLocks noChangeArrowheads="1"/>
          </p:cNvSpPr>
          <p:nvPr/>
        </p:nvSpPr>
        <p:spPr bwMode="auto">
          <a:xfrm>
            <a:off x="323528" y="2644706"/>
            <a:ext cx="8407400" cy="584775"/>
          </a:xfrm>
          <a:prstGeom prst="rect">
            <a:avLst/>
          </a:prstGeom>
          <a:noFill/>
          <a:ln w="9525">
            <a:noFill/>
            <a:miter lim="800000"/>
            <a:headEnd/>
            <a:tailEnd/>
          </a:ln>
        </p:spPr>
        <p:txBody>
          <a:bodyPr>
            <a:spAutoFit/>
          </a:bodyPr>
          <a:lstStyle/>
          <a:p>
            <a:pPr algn="ctr">
              <a:spcBef>
                <a:spcPct val="20000"/>
              </a:spcBef>
              <a:defRPr/>
            </a:pPr>
            <a:r>
              <a:rPr lang="ja-JP" altLang="en-US" sz="3200" cap="small" dirty="0">
                <a:latin typeface="HGP創英角ｺﾞｼｯｸUB" pitchFamily="50" charset="-128"/>
                <a:ea typeface="HGP創英角ｺﾞｼｯｸUB" pitchFamily="50" charset="-128"/>
              </a:rPr>
              <a:t>第</a:t>
            </a:r>
            <a:r>
              <a:rPr lang="en-US" altLang="ja-JP" sz="3200" cap="small" dirty="0">
                <a:latin typeface="HGP創英角ｺﾞｼｯｸUB" pitchFamily="50" charset="-128"/>
                <a:ea typeface="HGP創英角ｺﾞｼｯｸUB" pitchFamily="50" charset="-128"/>
              </a:rPr>
              <a:t>24</a:t>
            </a:r>
            <a:r>
              <a:rPr lang="ja-JP" altLang="en-US" sz="3200" cap="small" dirty="0">
                <a:latin typeface="HGP創英角ｺﾞｼｯｸUB" pitchFamily="50" charset="-128"/>
                <a:ea typeface="HGP創英角ｺﾞｼｯｸUB" pitchFamily="50" charset="-128"/>
              </a:rPr>
              <a:t>回参議院議員選挙を振り返り　</a:t>
            </a:r>
            <a:endParaRPr lang="ja-JP" altLang="en-US" sz="3200" dirty="0">
              <a:latin typeface="HGP創英角ｺﾞｼｯｸUB" pitchFamily="50" charset="-128"/>
              <a:ea typeface="HGP創英角ｺﾞｼｯｸUB" pitchFamily="50" charset="-128"/>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85" name="スライド番号プレースホルダ 43"/>
          <p:cNvSpPr>
            <a:spLocks noGrp="1"/>
          </p:cNvSpPr>
          <p:nvPr>
            <p:ph type="sldNum" sz="quarter" idx="10"/>
          </p:nvPr>
        </p:nvSpPr>
        <p:spPr bwMode="auto">
          <a:ln>
            <a:miter lim="800000"/>
            <a:headEnd/>
            <a:tailEnd/>
          </a:ln>
        </p:spPr>
        <p:txBody>
          <a:bodyPr/>
          <a:lstStyle/>
          <a:p>
            <a:pPr>
              <a:defRPr/>
            </a:pPr>
            <a:fld id="{78693CA1-A0DE-4829-954D-FF2F4F06802D}" type="slidenum">
              <a:rPr lang="en-US" altLang="ja-JP" smtClean="0"/>
              <a:pPr>
                <a:defRPr/>
              </a:pPr>
              <a:t>10</a:t>
            </a:fld>
            <a:endParaRPr lang="en-US" altLang="ja-JP"/>
          </a:p>
        </p:txBody>
      </p:sp>
      <p:sp>
        <p:nvSpPr>
          <p:cNvPr id="45059" name="タイトル 3"/>
          <p:cNvSpPr>
            <a:spLocks noGrp="1"/>
          </p:cNvSpPr>
          <p:nvPr>
            <p:ph type="title" idx="4294967295"/>
          </p:nvPr>
        </p:nvSpPr>
        <p:spPr>
          <a:xfrm>
            <a:off x="0" y="-9427"/>
            <a:ext cx="9107488" cy="1341438"/>
          </a:xfrm>
        </p:spPr>
        <p:txBody>
          <a:bodyPr/>
          <a:lstStyle/>
          <a:p>
            <a:pPr eaLnBrk="1" hangingPunct="1"/>
            <a:r>
              <a:rPr lang="ja-JP" altLang="en-US" dirty="0"/>
              <a:t> なぜ組織内議員が必要なの？</a:t>
            </a:r>
          </a:p>
        </p:txBody>
      </p:sp>
      <p:grpSp>
        <p:nvGrpSpPr>
          <p:cNvPr id="45060" name="グループ化 43"/>
          <p:cNvGrpSpPr>
            <a:grpSpLocks/>
          </p:cNvGrpSpPr>
          <p:nvPr/>
        </p:nvGrpSpPr>
        <p:grpSpPr bwMode="auto">
          <a:xfrm>
            <a:off x="149225" y="1285875"/>
            <a:ext cx="8940800" cy="5091113"/>
            <a:chOff x="149225" y="1433513"/>
            <a:chExt cx="8940800" cy="5091112"/>
          </a:xfrm>
        </p:grpSpPr>
        <p:sp>
          <p:nvSpPr>
            <p:cNvPr id="12" name="正方形/長方形 11"/>
            <p:cNvSpPr/>
            <p:nvPr/>
          </p:nvSpPr>
          <p:spPr>
            <a:xfrm>
              <a:off x="608013" y="1628776"/>
              <a:ext cx="6143625" cy="4895849"/>
            </a:xfrm>
            <a:prstGeom prst="rect">
              <a:avLst/>
            </a:prstGeom>
            <a:solidFill>
              <a:srgbClr val="FDE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sz="2400" b="1" dirty="0">
                <a:solidFill>
                  <a:prstClr val="black"/>
                </a:solidFill>
              </a:endParaRPr>
            </a:p>
          </p:txBody>
        </p:sp>
        <p:sp>
          <p:nvSpPr>
            <p:cNvPr id="13" name="角丸四角形 12"/>
            <p:cNvSpPr/>
            <p:nvPr/>
          </p:nvSpPr>
          <p:spPr>
            <a:xfrm>
              <a:off x="2036763" y="5949950"/>
              <a:ext cx="6215062" cy="574675"/>
            </a:xfrm>
            <a:prstGeom prst="roundRect">
              <a:avLst/>
            </a:prstGeom>
            <a:solidFill>
              <a:srgbClr val="FFE39D"/>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ja-JP" altLang="en-US" sz="2800" b="1" dirty="0">
                  <a:solidFill>
                    <a:prstClr val="black"/>
                  </a:solidFill>
                </a:rPr>
                <a:t>政策の実現！！</a:t>
              </a:r>
            </a:p>
          </p:txBody>
        </p:sp>
        <p:sp>
          <p:nvSpPr>
            <p:cNvPr id="15" name="円形吹き出し 14"/>
            <p:cNvSpPr/>
            <p:nvPr/>
          </p:nvSpPr>
          <p:spPr>
            <a:xfrm>
              <a:off x="6804025" y="4868862"/>
              <a:ext cx="2286000" cy="714375"/>
            </a:xfrm>
            <a:prstGeom prst="wedgeEllipseCallout">
              <a:avLst>
                <a:gd name="adj1" fmla="val -2261"/>
                <a:gd name="adj2" fmla="val 112787"/>
              </a:avLst>
            </a:prstGeom>
            <a:solidFill>
              <a:srgbClr val="FDEADA"/>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ja-JP" altLang="en-US" sz="1600" b="1" dirty="0">
                  <a:solidFill>
                    <a:prstClr val="black"/>
                  </a:solidFill>
                </a:rPr>
                <a:t>電機連合の声が反映されました</a:t>
              </a:r>
            </a:p>
          </p:txBody>
        </p:sp>
        <p:pic>
          <p:nvPicPr>
            <p:cNvPr id="45064"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3573463"/>
              <a:ext cx="14986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5" name="グループ化 73"/>
            <p:cNvGrpSpPr>
              <a:grpSpLocks/>
            </p:cNvGrpSpPr>
            <p:nvPr/>
          </p:nvGrpSpPr>
          <p:grpSpPr bwMode="auto">
            <a:xfrm>
              <a:off x="4751388" y="2460625"/>
              <a:ext cx="4071937" cy="928688"/>
              <a:chOff x="4786314" y="1785926"/>
              <a:chExt cx="4347862" cy="1000132"/>
            </a:xfrm>
          </p:grpSpPr>
          <p:sp>
            <p:nvSpPr>
              <p:cNvPr id="18" name="円/楕円 17"/>
              <p:cNvSpPr/>
              <p:nvPr/>
            </p:nvSpPr>
            <p:spPr>
              <a:xfrm>
                <a:off x="4786314" y="1785927"/>
                <a:ext cx="4286839" cy="10001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a:solidFill>
                    <a:prstClr val="white"/>
                  </a:solidFill>
                </a:endParaRPr>
              </a:p>
            </p:txBody>
          </p:sp>
          <p:grpSp>
            <p:nvGrpSpPr>
              <p:cNvPr id="45094" name="グループ化 46"/>
              <p:cNvGrpSpPr>
                <a:grpSpLocks/>
              </p:cNvGrpSpPr>
              <p:nvPr/>
            </p:nvGrpSpPr>
            <p:grpSpPr bwMode="auto">
              <a:xfrm>
                <a:off x="5242289" y="1857729"/>
                <a:ext cx="3891887" cy="854255"/>
                <a:chOff x="4143330" y="1274020"/>
                <a:chExt cx="4672076" cy="1000973"/>
              </a:xfrm>
            </p:grpSpPr>
            <p:sp>
              <p:nvSpPr>
                <p:cNvPr id="20" name="角丸四角形 31"/>
                <p:cNvSpPr>
                  <a:spLocks noChangeArrowheads="1"/>
                </p:cNvSpPr>
                <p:nvPr/>
              </p:nvSpPr>
              <p:spPr bwMode="auto">
                <a:xfrm>
                  <a:off x="4143329" y="1274023"/>
                  <a:ext cx="2142726" cy="408664"/>
                </a:xfrm>
                <a:prstGeom prst="roundRect">
                  <a:avLst>
                    <a:gd name="adj" fmla="val 16667"/>
                  </a:avLst>
                </a:prstGeom>
                <a:solidFill>
                  <a:schemeClr val="accent5">
                    <a:lumMod val="75000"/>
                  </a:schemeClr>
                </a:solidFill>
                <a:ln>
                  <a:noFill/>
                </a:ln>
                <a:extLst/>
              </p:spPr>
              <p:txBody>
                <a:bodyPr lIns="91404" tIns="45703" rIns="91404" bIns="45703" anchor="ctr"/>
                <a:lstStyle/>
                <a:p>
                  <a:pPr algn="ctr" eaLnBrk="0" fontAlgn="auto" hangingPunct="0">
                    <a:lnSpc>
                      <a:spcPts val="1800"/>
                    </a:lnSpc>
                    <a:spcBef>
                      <a:spcPts val="0"/>
                    </a:spcBef>
                    <a:spcAft>
                      <a:spcPts val="0"/>
                    </a:spcAft>
                    <a:defRPr/>
                  </a:pPr>
                  <a:r>
                    <a:rPr lang="ja-JP" altLang="en-US" b="1" dirty="0">
                      <a:solidFill>
                        <a:prstClr val="white"/>
                      </a:solidFill>
                      <a:latin typeface="ＭＳ Ｐゴシック"/>
                      <a:ea typeface="ＭＳ Ｐゴシック"/>
                    </a:rPr>
                    <a:t>政党</a:t>
                  </a:r>
                  <a:endParaRPr lang="en-US" altLang="ja-JP" b="1" dirty="0">
                    <a:solidFill>
                      <a:prstClr val="white"/>
                    </a:solidFill>
                    <a:latin typeface="ＭＳ Ｐゴシック"/>
                    <a:ea typeface="ＭＳ Ｐゴシック"/>
                  </a:endParaRPr>
                </a:p>
              </p:txBody>
            </p:sp>
            <p:sp>
              <p:nvSpPr>
                <p:cNvPr id="21" name="角丸四角形 31"/>
                <p:cNvSpPr>
                  <a:spLocks noChangeArrowheads="1"/>
                </p:cNvSpPr>
                <p:nvPr/>
              </p:nvSpPr>
              <p:spPr bwMode="auto">
                <a:xfrm>
                  <a:off x="7142737" y="1608565"/>
                  <a:ext cx="1672669" cy="368599"/>
                </a:xfrm>
                <a:prstGeom prst="roundRect">
                  <a:avLst>
                    <a:gd name="adj" fmla="val 16667"/>
                  </a:avLst>
                </a:prstGeom>
                <a:solidFill>
                  <a:schemeClr val="tx2">
                    <a:lumMod val="60000"/>
                    <a:lumOff val="40000"/>
                  </a:schemeClr>
                </a:solidFill>
                <a:ln>
                  <a:noFill/>
                </a:ln>
                <a:extLst/>
              </p:spPr>
              <p:txBody>
                <a:bodyPr lIns="91404" tIns="45703" rIns="91404" bIns="45703" anchor="ctr"/>
                <a:lstStyle/>
                <a:p>
                  <a:pPr algn="ctr" eaLnBrk="0" fontAlgn="auto" hangingPunct="0">
                    <a:lnSpc>
                      <a:spcPts val="1800"/>
                    </a:lnSpc>
                    <a:spcBef>
                      <a:spcPts val="0"/>
                    </a:spcBef>
                    <a:spcAft>
                      <a:spcPts val="0"/>
                    </a:spcAft>
                    <a:defRPr/>
                  </a:pPr>
                  <a:r>
                    <a:rPr lang="ja-JP" altLang="en-US" b="1" dirty="0">
                      <a:solidFill>
                        <a:prstClr val="white"/>
                      </a:solidFill>
                      <a:latin typeface="ＭＳ Ｐゴシック"/>
                      <a:ea typeface="ＭＳ Ｐゴシック"/>
                    </a:rPr>
                    <a:t>電機連合</a:t>
                  </a:r>
                  <a:endParaRPr lang="en-US" altLang="ja-JP" b="1" dirty="0">
                    <a:solidFill>
                      <a:prstClr val="white"/>
                    </a:solidFill>
                    <a:latin typeface="ＭＳ Ｐゴシック"/>
                    <a:ea typeface="ＭＳ Ｐゴシック"/>
                  </a:endParaRPr>
                </a:p>
              </p:txBody>
            </p:sp>
            <p:sp>
              <p:nvSpPr>
                <p:cNvPr id="22" name="角丸四角形 31"/>
                <p:cNvSpPr>
                  <a:spLocks noChangeArrowheads="1"/>
                </p:cNvSpPr>
                <p:nvPr/>
              </p:nvSpPr>
              <p:spPr bwMode="auto">
                <a:xfrm>
                  <a:off x="4143329" y="1866986"/>
                  <a:ext cx="2142726" cy="408664"/>
                </a:xfrm>
                <a:prstGeom prst="roundRect">
                  <a:avLst>
                    <a:gd name="adj" fmla="val 16667"/>
                  </a:avLst>
                </a:prstGeom>
                <a:solidFill>
                  <a:schemeClr val="accent5">
                    <a:lumMod val="75000"/>
                  </a:schemeClr>
                </a:solidFill>
                <a:ln>
                  <a:noFill/>
                </a:ln>
                <a:extLst/>
              </p:spPr>
              <p:txBody>
                <a:bodyPr lIns="91404" tIns="45703" rIns="91404" bIns="45703" anchor="ctr"/>
                <a:lstStyle/>
                <a:p>
                  <a:pPr algn="ctr" eaLnBrk="0" fontAlgn="auto" hangingPunct="0">
                    <a:lnSpc>
                      <a:spcPts val="1800"/>
                    </a:lnSpc>
                    <a:spcBef>
                      <a:spcPts val="0"/>
                    </a:spcBef>
                    <a:spcAft>
                      <a:spcPts val="0"/>
                    </a:spcAft>
                    <a:defRPr/>
                  </a:pPr>
                  <a:r>
                    <a:rPr lang="ja-JP" altLang="en-US" b="1" dirty="0">
                      <a:solidFill>
                        <a:prstClr val="white"/>
                      </a:solidFill>
                      <a:latin typeface="ＭＳ Ｐゴシック"/>
                      <a:ea typeface="ＭＳ Ｐゴシック"/>
                    </a:rPr>
                    <a:t>省庁</a:t>
                  </a:r>
                  <a:endParaRPr lang="en-US" altLang="ja-JP" b="1" dirty="0">
                    <a:solidFill>
                      <a:prstClr val="white"/>
                    </a:solidFill>
                    <a:latin typeface="ＭＳ Ｐゴシック"/>
                    <a:ea typeface="ＭＳ Ｐゴシック"/>
                  </a:endParaRPr>
                </a:p>
              </p:txBody>
            </p:sp>
            <p:sp>
              <p:nvSpPr>
                <p:cNvPr id="23" name="左右矢印 22"/>
                <p:cNvSpPr/>
                <p:nvPr/>
              </p:nvSpPr>
              <p:spPr>
                <a:xfrm rot="998368">
                  <a:off x="6410182" y="1454315"/>
                  <a:ext cx="714242" cy="23438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a:solidFill>
                      <a:prstClr val="white"/>
                    </a:solidFill>
                  </a:endParaRPr>
                </a:p>
              </p:txBody>
            </p:sp>
            <p:sp>
              <p:nvSpPr>
                <p:cNvPr id="24" name="左右矢印 23"/>
                <p:cNvSpPr/>
                <p:nvPr/>
              </p:nvSpPr>
              <p:spPr>
                <a:xfrm rot="20567622">
                  <a:off x="6410182" y="1885014"/>
                  <a:ext cx="714242" cy="236384"/>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a:solidFill>
                      <a:prstClr val="white"/>
                    </a:solidFill>
                  </a:endParaRPr>
                </a:p>
              </p:txBody>
            </p:sp>
          </p:grpSp>
        </p:grpSp>
        <p:sp>
          <p:nvSpPr>
            <p:cNvPr id="45066" name="テキスト ボックス 24"/>
            <p:cNvSpPr txBox="1">
              <a:spLocks noChangeArrowheads="1"/>
            </p:cNvSpPr>
            <p:nvPr/>
          </p:nvSpPr>
          <p:spPr bwMode="auto">
            <a:xfrm>
              <a:off x="7164388" y="3213100"/>
              <a:ext cx="1285875" cy="369888"/>
            </a:xfrm>
            <a:prstGeom prst="rect">
              <a:avLst/>
            </a:prstGeom>
            <a:solidFill>
              <a:srgbClr val="FFCCCC"/>
            </a:solidFill>
            <a:ln w="25400">
              <a:solidFill>
                <a:schemeClr val="tx1"/>
              </a:solidFill>
              <a:miter lim="800000"/>
              <a:headEnd/>
              <a:tailEnd/>
            </a:ln>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a:spcBef>
                  <a:spcPct val="0"/>
                </a:spcBef>
                <a:buFontTx/>
                <a:buNone/>
              </a:pPr>
              <a:r>
                <a:rPr lang="ja-JP" altLang="en-US" sz="1800" b="1">
                  <a:solidFill>
                    <a:srgbClr val="000000"/>
                  </a:solidFill>
                  <a:latin typeface="ＭＳ Ｐゴシック" pitchFamily="50" charset="-128"/>
                </a:rPr>
                <a:t>政策協議</a:t>
              </a:r>
            </a:p>
          </p:txBody>
        </p:sp>
        <p:sp>
          <p:nvSpPr>
            <p:cNvPr id="45067" name="テキスト ボックス 4"/>
            <p:cNvSpPr txBox="1">
              <a:spLocks noChangeArrowheads="1"/>
            </p:cNvSpPr>
            <p:nvPr/>
          </p:nvSpPr>
          <p:spPr bwMode="auto">
            <a:xfrm>
              <a:off x="4813300" y="5516563"/>
              <a:ext cx="2828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b="1">
                  <a:solidFill>
                    <a:srgbClr val="000000"/>
                  </a:solidFill>
                  <a:latin typeface="ＭＳ Ｐゴシック" pitchFamily="50" charset="-128"/>
                </a:rPr>
                <a:t>通常国会で審議・予算成立</a:t>
              </a:r>
              <a:endParaRPr lang="en-US" altLang="ja-JP" sz="2000" b="1">
                <a:solidFill>
                  <a:srgbClr val="000000"/>
                </a:solidFill>
                <a:latin typeface="ＭＳ Ｐゴシック" pitchFamily="50" charset="-128"/>
              </a:endParaRPr>
            </a:p>
          </p:txBody>
        </p:sp>
        <p:sp>
          <p:nvSpPr>
            <p:cNvPr id="27" name="下矢印 26"/>
            <p:cNvSpPr/>
            <p:nvPr/>
          </p:nvSpPr>
          <p:spPr>
            <a:xfrm>
              <a:off x="5572125" y="5229225"/>
              <a:ext cx="357188" cy="285750"/>
            </a:xfrm>
            <a:prstGeom prst="downArrow">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a:solidFill>
                  <a:prstClr val="white"/>
                </a:solidFill>
              </a:endParaRPr>
            </a:p>
          </p:txBody>
        </p:sp>
        <p:sp>
          <p:nvSpPr>
            <p:cNvPr id="45069" name="テキスト ボックス 47"/>
            <p:cNvSpPr txBox="1">
              <a:spLocks noChangeArrowheads="1"/>
            </p:cNvSpPr>
            <p:nvPr/>
          </p:nvSpPr>
          <p:spPr bwMode="auto">
            <a:xfrm>
              <a:off x="4572000" y="3389313"/>
              <a:ext cx="1928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r>
                <a:rPr lang="ja-JP" altLang="en-US" sz="2000" b="1">
                  <a:solidFill>
                    <a:srgbClr val="000000"/>
                  </a:solidFill>
                  <a:latin typeface="Arial" charset="0"/>
                </a:rPr>
                <a:t>概算要求提出</a:t>
              </a:r>
            </a:p>
          </p:txBody>
        </p:sp>
        <p:sp>
          <p:nvSpPr>
            <p:cNvPr id="45070" name="テキスト ボックス 48"/>
            <p:cNvSpPr txBox="1">
              <a:spLocks noChangeArrowheads="1"/>
            </p:cNvSpPr>
            <p:nvPr/>
          </p:nvSpPr>
          <p:spPr bwMode="auto">
            <a:xfrm>
              <a:off x="5132388" y="4070350"/>
              <a:ext cx="1743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r>
                <a:rPr lang="ja-JP" altLang="en-US" sz="2000" b="1">
                  <a:solidFill>
                    <a:srgbClr val="000000"/>
                  </a:solidFill>
                  <a:latin typeface="Arial" charset="0"/>
                </a:rPr>
                <a:t>予算編成作業</a:t>
              </a:r>
            </a:p>
          </p:txBody>
        </p:sp>
        <p:sp>
          <p:nvSpPr>
            <p:cNvPr id="30" name="下矢印 29"/>
            <p:cNvSpPr/>
            <p:nvPr/>
          </p:nvSpPr>
          <p:spPr>
            <a:xfrm>
              <a:off x="4859338" y="2944813"/>
              <a:ext cx="285750" cy="412750"/>
            </a:xfrm>
            <a:prstGeom prst="downArrow">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a:solidFill>
                  <a:prstClr val="white"/>
                </a:solidFill>
              </a:endParaRPr>
            </a:p>
          </p:txBody>
        </p:sp>
        <p:sp>
          <p:nvSpPr>
            <p:cNvPr id="31" name="下矢印 30"/>
            <p:cNvSpPr/>
            <p:nvPr/>
          </p:nvSpPr>
          <p:spPr>
            <a:xfrm>
              <a:off x="5562600" y="3754438"/>
              <a:ext cx="377825" cy="322263"/>
            </a:xfrm>
            <a:prstGeom prst="downArrow">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a:solidFill>
                  <a:prstClr val="white"/>
                </a:solidFill>
              </a:endParaRPr>
            </a:p>
          </p:txBody>
        </p:sp>
        <p:sp>
          <p:nvSpPr>
            <p:cNvPr id="45073" name="テキスト ボックス 48"/>
            <p:cNvSpPr txBox="1">
              <a:spLocks noChangeArrowheads="1"/>
            </p:cNvSpPr>
            <p:nvPr/>
          </p:nvSpPr>
          <p:spPr bwMode="auto">
            <a:xfrm>
              <a:off x="4814888" y="4868863"/>
              <a:ext cx="1485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r>
                <a:rPr lang="ja-JP" altLang="en-US" sz="2000" b="1">
                  <a:solidFill>
                    <a:srgbClr val="000000"/>
                  </a:solidFill>
                  <a:latin typeface="Arial" charset="0"/>
                </a:rPr>
                <a:t>予算案決定</a:t>
              </a:r>
            </a:p>
          </p:txBody>
        </p:sp>
        <p:sp>
          <p:nvSpPr>
            <p:cNvPr id="33" name="下矢印 32"/>
            <p:cNvSpPr/>
            <p:nvPr/>
          </p:nvSpPr>
          <p:spPr>
            <a:xfrm>
              <a:off x="5588000" y="4437062"/>
              <a:ext cx="327025" cy="431800"/>
            </a:xfrm>
            <a:prstGeom prst="downArrow">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a:solidFill>
                  <a:prstClr val="white"/>
                </a:solidFill>
              </a:endParaRPr>
            </a:p>
          </p:txBody>
        </p:sp>
        <p:sp>
          <p:nvSpPr>
            <p:cNvPr id="34" name="角丸四角形 33"/>
            <p:cNvSpPr/>
            <p:nvPr/>
          </p:nvSpPr>
          <p:spPr>
            <a:xfrm>
              <a:off x="2551113" y="1433513"/>
              <a:ext cx="3271837" cy="482600"/>
            </a:xfrm>
            <a:prstGeom prst="roundRect">
              <a:avLst/>
            </a:prstGeom>
            <a:solidFill>
              <a:srgbClr val="FFCCFF"/>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ja-JP" altLang="en-US" sz="2400" b="1" dirty="0">
                  <a:solidFill>
                    <a:prstClr val="black"/>
                  </a:solidFill>
                </a:rPr>
                <a:t>政策実行プロセス</a:t>
              </a:r>
            </a:p>
          </p:txBody>
        </p:sp>
        <p:sp>
          <p:nvSpPr>
            <p:cNvPr id="35" name="角丸四角形 34"/>
            <p:cNvSpPr/>
            <p:nvPr/>
          </p:nvSpPr>
          <p:spPr>
            <a:xfrm>
              <a:off x="149225" y="1916113"/>
              <a:ext cx="534988" cy="3240087"/>
            </a:xfrm>
            <a:prstGeom prst="roundRect">
              <a:avLst/>
            </a:prstGeom>
            <a:solidFill>
              <a:srgbClr val="FFCCFF"/>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eaLnBrk="0" hangingPunct="0">
                <a:defRPr/>
              </a:pPr>
              <a:r>
                <a:rPr lang="ja-JP" altLang="en-US" sz="2000" b="1" dirty="0">
                  <a:solidFill>
                    <a:prstClr val="black"/>
                  </a:solidFill>
                </a:rPr>
                <a:t>国の予算策定スケジュール</a:t>
              </a:r>
            </a:p>
          </p:txBody>
        </p:sp>
        <p:sp>
          <p:nvSpPr>
            <p:cNvPr id="37" name="下矢印 36"/>
            <p:cNvSpPr/>
            <p:nvPr/>
          </p:nvSpPr>
          <p:spPr bwMode="auto">
            <a:xfrm>
              <a:off x="1127125" y="3357563"/>
              <a:ext cx="487363" cy="358775"/>
            </a:xfrm>
            <a:prstGeom prst="downArrow">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a:solidFill>
                  <a:prstClr val="white"/>
                </a:solidFill>
              </a:endParaRPr>
            </a:p>
          </p:txBody>
        </p:sp>
        <p:sp>
          <p:nvSpPr>
            <p:cNvPr id="38" name="角丸四角形 37"/>
            <p:cNvSpPr/>
            <p:nvPr/>
          </p:nvSpPr>
          <p:spPr bwMode="auto">
            <a:xfrm>
              <a:off x="777875" y="2997201"/>
              <a:ext cx="1185863" cy="34766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altLang="ja-JP" sz="2000" b="1" dirty="0">
                  <a:solidFill>
                    <a:prstClr val="black"/>
                  </a:solidFill>
                </a:rPr>
                <a:t>8</a:t>
              </a:r>
              <a:r>
                <a:rPr lang="ja-JP" altLang="en-US" sz="2000" b="1" dirty="0">
                  <a:solidFill>
                    <a:prstClr val="black"/>
                  </a:solidFill>
                </a:rPr>
                <a:t>月</a:t>
              </a:r>
            </a:p>
          </p:txBody>
        </p:sp>
        <p:sp>
          <p:nvSpPr>
            <p:cNvPr id="39" name="角丸四角形 38"/>
            <p:cNvSpPr/>
            <p:nvPr/>
          </p:nvSpPr>
          <p:spPr bwMode="auto">
            <a:xfrm>
              <a:off x="777875" y="1916113"/>
              <a:ext cx="1185863" cy="68421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altLang="ja-JP" sz="2000" b="1" dirty="0">
                  <a:solidFill>
                    <a:prstClr val="black"/>
                  </a:solidFill>
                </a:rPr>
                <a:t>4</a:t>
              </a:r>
              <a:r>
                <a:rPr lang="ja-JP" altLang="en-US" sz="2000" b="1" dirty="0">
                  <a:solidFill>
                    <a:prstClr val="black"/>
                  </a:solidFill>
                </a:rPr>
                <a:t>～</a:t>
              </a:r>
              <a:r>
                <a:rPr lang="en-US" altLang="ja-JP" sz="2000" b="1" dirty="0">
                  <a:solidFill>
                    <a:prstClr val="black"/>
                  </a:solidFill>
                </a:rPr>
                <a:t>7</a:t>
              </a:r>
              <a:r>
                <a:rPr lang="ja-JP" altLang="en-US" sz="2000" b="1" dirty="0">
                  <a:solidFill>
                    <a:prstClr val="black"/>
                  </a:solidFill>
                </a:rPr>
                <a:t>月</a:t>
              </a:r>
            </a:p>
          </p:txBody>
        </p:sp>
        <p:sp>
          <p:nvSpPr>
            <p:cNvPr id="40" name="角丸四角形 39"/>
            <p:cNvSpPr/>
            <p:nvPr/>
          </p:nvSpPr>
          <p:spPr bwMode="auto">
            <a:xfrm>
              <a:off x="777875" y="3789363"/>
              <a:ext cx="1185863" cy="68421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altLang="ja-JP" sz="2000" b="1" dirty="0">
                  <a:solidFill>
                    <a:prstClr val="black"/>
                  </a:solidFill>
                </a:rPr>
                <a:t>9</a:t>
              </a:r>
              <a:r>
                <a:rPr lang="ja-JP" altLang="en-US" sz="2000" b="1" dirty="0">
                  <a:solidFill>
                    <a:prstClr val="black"/>
                  </a:solidFill>
                </a:rPr>
                <a:t>～</a:t>
              </a:r>
              <a:r>
                <a:rPr lang="en-US" altLang="ja-JP" sz="2000" b="1" dirty="0">
                  <a:solidFill>
                    <a:prstClr val="black"/>
                  </a:solidFill>
                </a:rPr>
                <a:t>11</a:t>
              </a:r>
              <a:r>
                <a:rPr lang="ja-JP" altLang="en-US" sz="2000" b="1" dirty="0">
                  <a:solidFill>
                    <a:prstClr val="black"/>
                  </a:solidFill>
                </a:rPr>
                <a:t>月</a:t>
              </a:r>
            </a:p>
          </p:txBody>
        </p:sp>
        <p:sp>
          <p:nvSpPr>
            <p:cNvPr id="41" name="角丸四角形 40"/>
            <p:cNvSpPr/>
            <p:nvPr/>
          </p:nvSpPr>
          <p:spPr bwMode="auto">
            <a:xfrm>
              <a:off x="777875" y="5697537"/>
              <a:ext cx="1185863" cy="68421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altLang="ja-JP" sz="2000" b="1" dirty="0">
                  <a:solidFill>
                    <a:prstClr val="black"/>
                  </a:solidFill>
                </a:rPr>
                <a:t>1</a:t>
              </a:r>
              <a:r>
                <a:rPr lang="ja-JP" altLang="en-US" sz="2000" b="1" dirty="0">
                  <a:solidFill>
                    <a:prstClr val="black"/>
                  </a:solidFill>
                </a:rPr>
                <a:t>～</a:t>
              </a:r>
              <a:r>
                <a:rPr lang="en-US" altLang="ja-JP" sz="2000" b="1" dirty="0">
                  <a:solidFill>
                    <a:prstClr val="black"/>
                  </a:solidFill>
                </a:rPr>
                <a:t>3</a:t>
              </a:r>
              <a:r>
                <a:rPr lang="ja-JP" altLang="en-US" sz="2000" b="1" dirty="0">
                  <a:solidFill>
                    <a:prstClr val="black"/>
                  </a:solidFill>
                </a:rPr>
                <a:t>月</a:t>
              </a:r>
            </a:p>
          </p:txBody>
        </p:sp>
        <p:sp>
          <p:nvSpPr>
            <p:cNvPr id="42" name="角丸四角形 41"/>
            <p:cNvSpPr/>
            <p:nvPr/>
          </p:nvSpPr>
          <p:spPr bwMode="auto">
            <a:xfrm>
              <a:off x="777875" y="4941887"/>
              <a:ext cx="1185863" cy="34766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altLang="ja-JP" sz="2000" b="1" dirty="0">
                  <a:solidFill>
                    <a:prstClr val="black"/>
                  </a:solidFill>
                </a:rPr>
                <a:t>12</a:t>
              </a:r>
              <a:r>
                <a:rPr lang="ja-JP" altLang="en-US" sz="2000" b="1" dirty="0">
                  <a:solidFill>
                    <a:prstClr val="black"/>
                  </a:solidFill>
                </a:rPr>
                <a:t>月</a:t>
              </a:r>
            </a:p>
          </p:txBody>
        </p:sp>
        <p:sp>
          <p:nvSpPr>
            <p:cNvPr id="43" name="角丸四角形 42"/>
            <p:cNvSpPr/>
            <p:nvPr/>
          </p:nvSpPr>
          <p:spPr>
            <a:xfrm>
              <a:off x="2036763" y="2016126"/>
              <a:ext cx="2547937" cy="428625"/>
            </a:xfrm>
            <a:prstGeom prst="round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ja-JP" altLang="en-US" b="1" dirty="0">
                  <a:solidFill>
                    <a:prstClr val="black"/>
                  </a:solidFill>
                </a:rPr>
                <a:t>組織内議員・協力議員</a:t>
              </a:r>
            </a:p>
          </p:txBody>
        </p:sp>
        <p:pic>
          <p:nvPicPr>
            <p:cNvPr id="45084" name="Picture 4" descr="http://t3.gstatic.com/images?q=tbn:ANd9GcQZj8hJVoNxIJr6I52sPv6eKUiBie0kD11AQnB5MtCr5I4mRcs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2636838"/>
              <a:ext cx="1512887"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5" name="Picture 2" descr="http://t3.gstatic.com/images?q=tbn:ANd9GcQrqJK_lkoTsi_o0R2E2pHXPfNRxO9fNDN1nccLk9Jx1Af709u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4797425"/>
              <a:ext cx="13938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円形吹き出し 45"/>
            <p:cNvSpPr/>
            <p:nvPr/>
          </p:nvSpPr>
          <p:spPr>
            <a:xfrm>
              <a:off x="2465388" y="3933826"/>
              <a:ext cx="2754312" cy="785812"/>
            </a:xfrm>
            <a:prstGeom prst="wedgeEllipseCallout">
              <a:avLst>
                <a:gd name="adj1" fmla="val -53140"/>
                <a:gd name="adj2" fmla="val -8235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ja-JP" altLang="en-US" sz="1600" b="1" dirty="0">
                  <a:solidFill>
                    <a:prstClr val="black"/>
                  </a:solidFill>
                </a:rPr>
                <a:t>私たちの声を一年を通して</a:t>
              </a:r>
              <a:r>
                <a:rPr lang="ja-JP" altLang="en-US" sz="1600" b="1" dirty="0">
                  <a:solidFill>
                    <a:srgbClr val="FF0000"/>
                  </a:solidFill>
                </a:rPr>
                <a:t>日常的に</a:t>
              </a:r>
              <a:r>
                <a:rPr lang="ja-JP" altLang="en-US" sz="1600" b="1" dirty="0">
                  <a:solidFill>
                    <a:prstClr val="black"/>
                  </a:solidFill>
                </a:rPr>
                <a:t>発信してくれている！</a:t>
              </a:r>
            </a:p>
          </p:txBody>
        </p:sp>
        <p:sp>
          <p:nvSpPr>
            <p:cNvPr id="47" name="角丸四角形 46"/>
            <p:cNvSpPr/>
            <p:nvPr/>
          </p:nvSpPr>
          <p:spPr>
            <a:xfrm>
              <a:off x="6673850" y="1992313"/>
              <a:ext cx="1714500" cy="428625"/>
            </a:xfrm>
            <a:prstGeom prst="round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ja-JP" altLang="en-US" b="1" dirty="0">
                  <a:solidFill>
                    <a:prstClr val="black"/>
                  </a:solidFill>
                </a:rPr>
                <a:t>電機連合本部</a:t>
              </a:r>
            </a:p>
          </p:txBody>
        </p:sp>
        <p:sp>
          <p:nvSpPr>
            <p:cNvPr id="48" name="下矢印 47"/>
            <p:cNvSpPr/>
            <p:nvPr/>
          </p:nvSpPr>
          <p:spPr>
            <a:xfrm>
              <a:off x="2160588" y="2484438"/>
              <a:ext cx="285750" cy="3455987"/>
            </a:xfrm>
            <a:prstGeom prst="downArrow">
              <a:avLst/>
            </a:prstGeom>
            <a:solidFill>
              <a:srgbClr val="FFFF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a:solidFill>
                  <a:prstClr val="white"/>
                </a:solidFill>
              </a:endParaRPr>
            </a:p>
          </p:txBody>
        </p:sp>
        <p:sp>
          <p:nvSpPr>
            <p:cNvPr id="49" name="左矢印 48"/>
            <p:cNvSpPr/>
            <p:nvPr/>
          </p:nvSpPr>
          <p:spPr>
            <a:xfrm>
              <a:off x="4608513" y="1960563"/>
              <a:ext cx="2000250" cy="571500"/>
            </a:xfrm>
            <a:prstGeom prst="leftArrow">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ja-JP" altLang="en-US" b="1" dirty="0">
                  <a:solidFill>
                    <a:prstClr val="black"/>
                  </a:solidFill>
                </a:rPr>
                <a:t>日常的に連携</a:t>
              </a:r>
            </a:p>
          </p:txBody>
        </p:sp>
        <p:sp>
          <p:nvSpPr>
            <p:cNvPr id="50" name="下矢印 49"/>
            <p:cNvSpPr/>
            <p:nvPr/>
          </p:nvSpPr>
          <p:spPr bwMode="auto">
            <a:xfrm>
              <a:off x="1127125" y="2636838"/>
              <a:ext cx="487363" cy="360363"/>
            </a:xfrm>
            <a:prstGeom prst="downArrow">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a:solidFill>
                  <a:prstClr val="white"/>
                </a:solidFill>
              </a:endParaRPr>
            </a:p>
          </p:txBody>
        </p:sp>
        <p:sp>
          <p:nvSpPr>
            <p:cNvPr id="51" name="下矢印 50"/>
            <p:cNvSpPr/>
            <p:nvPr/>
          </p:nvSpPr>
          <p:spPr bwMode="auto">
            <a:xfrm>
              <a:off x="1127125" y="4508500"/>
              <a:ext cx="487363" cy="360362"/>
            </a:xfrm>
            <a:prstGeom prst="downArrow">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a:solidFill>
                  <a:prstClr val="white"/>
                </a:solidFill>
              </a:endParaRPr>
            </a:p>
          </p:txBody>
        </p:sp>
        <p:sp>
          <p:nvSpPr>
            <p:cNvPr id="52" name="下矢印 51"/>
            <p:cNvSpPr/>
            <p:nvPr/>
          </p:nvSpPr>
          <p:spPr bwMode="auto">
            <a:xfrm>
              <a:off x="1127125" y="5300662"/>
              <a:ext cx="487363" cy="360363"/>
            </a:xfrm>
            <a:prstGeom prst="downArrow">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a:solidFill>
                  <a:prstClr val="white"/>
                </a:solidFill>
              </a:endParaRPr>
            </a:p>
          </p:txBody>
        </p:sp>
      </p:grpSp>
    </p:spTree>
    <p:extLst>
      <p:ext uri="{BB962C8B-B14F-4D97-AF65-F5344CB8AC3E}">
        <p14:creationId xmlns:p14="http://schemas.microsoft.com/office/powerpoint/2010/main" val="4219324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11</a:t>
            </a:fld>
            <a:endParaRPr lang="en-US" altLang="ja-JP"/>
          </a:p>
        </p:txBody>
      </p:sp>
      <p:sp>
        <p:nvSpPr>
          <p:cNvPr id="5" name="角丸四角形 4"/>
          <p:cNvSpPr/>
          <p:nvPr/>
        </p:nvSpPr>
        <p:spPr>
          <a:xfrm>
            <a:off x="499111" y="4044724"/>
            <a:ext cx="8156125" cy="2528380"/>
          </a:xfrm>
          <a:prstGeom prst="roundRect">
            <a:avLst>
              <a:gd name="adj" fmla="val 7530"/>
            </a:avLst>
          </a:prstGeom>
          <a:noFill/>
          <a:ln w="15875" cap="flat" cmpd="sng" algn="ctr">
            <a:solidFill>
              <a:srgbClr val="02A3FC"/>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 name="サブタイトル 29"/>
          <p:cNvSpPr txBox="1">
            <a:spLocks/>
          </p:cNvSpPr>
          <p:nvPr/>
        </p:nvSpPr>
        <p:spPr>
          <a:xfrm>
            <a:off x="1082614" y="335413"/>
            <a:ext cx="6400800" cy="504056"/>
          </a:xfrm>
          <a:prstGeom prst="rect">
            <a:avLst/>
          </a:prstGeom>
        </p:spPr>
        <p:txBody>
          <a:bodyPr vert="horz" lIns="91440" tIns="45720" rIns="91440" bIns="45720"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marL="0" indent="0" algn="r" defTabSz="914400" rtl="0" eaLnBrk="1" latinLnBrk="0" hangingPunct="1">
              <a:spcBef>
                <a:spcPct val="20000"/>
              </a:spcBef>
              <a:buFont typeface="Arial" panose="020B0604020202020204" pitchFamily="34" charset="0"/>
              <a:buNone/>
              <a:defRPr kumimoji="1" sz="3200" b="1" kern="1200" cap="none" spc="0">
                <a:ln w="11430">
                  <a:no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3200" b="1" i="0" u="none" strike="noStrike" kern="1200" cap="none" spc="0" normalizeH="0" baseline="0" noProof="0" dirty="0">
                <a:ln w="11430">
                  <a:noFill/>
                </a:ln>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ＭＳ Ｐゴシック" panose="020B0600070205080204" pitchFamily="50" charset="-128"/>
                <a:cs typeface="+mn-cs"/>
              </a:rPr>
              <a:t>私たちの組織内議員と協力議員</a:t>
            </a:r>
          </a:p>
        </p:txBody>
      </p:sp>
      <p:sp>
        <p:nvSpPr>
          <p:cNvPr id="7" name="角丸四角形 6"/>
          <p:cNvSpPr/>
          <p:nvPr/>
        </p:nvSpPr>
        <p:spPr>
          <a:xfrm>
            <a:off x="502904" y="1426732"/>
            <a:ext cx="8156125" cy="2367402"/>
          </a:xfrm>
          <a:prstGeom prst="roundRect">
            <a:avLst>
              <a:gd name="adj" fmla="val 7530"/>
            </a:avLst>
          </a:prstGeom>
          <a:noFill/>
          <a:ln w="15875" cap="flat" cmpd="sng" algn="ctr">
            <a:solidFill>
              <a:srgbClr val="02A3FC"/>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 name="Text Box 11"/>
          <p:cNvSpPr txBox="1">
            <a:spLocks noChangeArrowheads="1"/>
          </p:cNvSpPr>
          <p:nvPr/>
        </p:nvSpPr>
        <p:spPr bwMode="auto">
          <a:xfrm>
            <a:off x="2957993" y="1227947"/>
            <a:ext cx="3238361" cy="414358"/>
          </a:xfrm>
          <a:prstGeom prst="rect">
            <a:avLst/>
          </a:prstGeom>
          <a:solidFill>
            <a:srgbClr val="02A3FC"/>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p:spPr>
        <p:txBody>
          <a:bodyPr tIns="0" bIns="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2000" b="1" i="0" u="none" strike="noStrike" kern="0" cap="none" spc="0" normalizeH="0" baseline="0" noProof="0" dirty="0">
                <a:ln>
                  <a:noFill/>
                </a:ln>
                <a:solidFill>
                  <a:prstClr val="white"/>
                </a:solidFill>
                <a:effectLst/>
                <a:uLnTx/>
                <a:uFillTx/>
                <a:latin typeface="ＭＳ ゴシック" pitchFamily="49" charset="-128"/>
                <a:ea typeface="ＭＳ Ｐゴシック" panose="020B0600070205080204" pitchFamily="50" charset="-128"/>
                <a:cs typeface="+mn-cs"/>
              </a:rPr>
              <a:t>電機連合組織内国会議員</a:t>
            </a:r>
            <a:endParaRPr kumimoji="0" lang="en-US" altLang="ja-JP" sz="2000" b="1" i="0" u="none" strike="noStrike" kern="0" cap="none" spc="0" normalizeH="0" baseline="0" noProof="0" dirty="0">
              <a:ln>
                <a:noFill/>
              </a:ln>
              <a:solidFill>
                <a:prstClr val="white"/>
              </a:solidFill>
              <a:effectLst/>
              <a:uLnTx/>
              <a:uFillTx/>
              <a:latin typeface="ＭＳ ゴシック" pitchFamily="49" charset="-128"/>
              <a:ea typeface="ＭＳ Ｐゴシック" panose="020B0600070205080204" pitchFamily="50" charset="-128"/>
              <a:cs typeface="+mn-cs"/>
            </a:endParaRPr>
          </a:p>
        </p:txBody>
      </p:sp>
      <p:sp>
        <p:nvSpPr>
          <p:cNvPr id="10" name="テキスト ボックス 51"/>
          <p:cNvSpPr txBox="1">
            <a:spLocks noChangeArrowheads="1"/>
          </p:cNvSpPr>
          <p:nvPr/>
        </p:nvSpPr>
        <p:spPr bwMode="auto">
          <a:xfrm>
            <a:off x="5965968" y="3320887"/>
            <a:ext cx="20863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lvl="0" algn="ctr" eaLnBrk="1" hangingPunct="1">
              <a:spcBef>
                <a:spcPct val="0"/>
              </a:spcBef>
              <a:buNone/>
              <a:defRPr/>
            </a:pPr>
            <a:r>
              <a:rPr lang="ja-JP" altLang="en-US" sz="1200" b="1" kern="0" dirty="0">
                <a:solidFill>
                  <a:prstClr val="black"/>
                </a:solidFill>
                <a:latin typeface="Arial" charset="0"/>
                <a:ea typeface="HGｺﾞｼｯｸM" pitchFamily="49" charset="-128"/>
              </a:rPr>
              <a:t>矢田 </a:t>
            </a:r>
            <a:r>
              <a:rPr lang="ja-JP" altLang="en-US" sz="1200" b="1" kern="0" dirty="0" err="1">
                <a:solidFill>
                  <a:prstClr val="black"/>
                </a:solidFill>
                <a:latin typeface="Arial" charset="0"/>
                <a:ea typeface="HGｺﾞｼｯｸM" pitchFamily="49" charset="-128"/>
              </a:rPr>
              <a:t>わか</a:t>
            </a:r>
            <a:r>
              <a:rPr lang="ja-JP" altLang="en-US" sz="1200" b="1" kern="0" dirty="0">
                <a:solidFill>
                  <a:prstClr val="black"/>
                </a:solidFill>
                <a:latin typeface="Arial" charset="0"/>
                <a:ea typeface="HGｺﾞｼｯｸM" pitchFamily="49" charset="-128"/>
              </a:rPr>
              <a:t>子　参議院</a:t>
            </a:r>
            <a:r>
              <a:rPr kumimoji="1" lang="ja-JP" altLang="en-US" sz="1200" b="1" i="0" u="none" strike="noStrike" kern="0" cap="none" spc="0" normalizeH="0" baseline="0" noProof="0" dirty="0">
                <a:ln>
                  <a:noFill/>
                </a:ln>
                <a:solidFill>
                  <a:prstClr val="black"/>
                </a:solidFill>
                <a:effectLst/>
                <a:uLnTx/>
                <a:uFillTx/>
                <a:latin typeface="Arial" charset="0"/>
                <a:ea typeface="HGｺﾞｼｯｸM" pitchFamily="49" charset="-128"/>
              </a:rPr>
              <a:t>議員</a:t>
            </a:r>
            <a:endParaRPr kumimoji="1" lang="en-US" altLang="ja-JP" sz="1200" b="1" i="0" u="none" strike="noStrike" kern="0" cap="none" spc="0" normalizeH="0" baseline="0" noProof="0" dirty="0">
              <a:ln>
                <a:noFill/>
              </a:ln>
              <a:solidFill>
                <a:prstClr val="black"/>
              </a:solidFill>
              <a:effectLst/>
              <a:uLnTx/>
              <a:uFillTx/>
              <a:latin typeface="Arial" charset="0"/>
              <a:ea typeface="HGｺﾞｼｯｸM" pitchFamily="49"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lang="ja-JP" altLang="en-US" sz="1200" b="1" kern="0" noProof="0" dirty="0">
                <a:solidFill>
                  <a:prstClr val="black"/>
                </a:solidFill>
                <a:latin typeface="Arial" charset="0"/>
                <a:ea typeface="HGｺﾞｼｯｸM" pitchFamily="49" charset="-128"/>
              </a:rPr>
              <a:t>ﾊﾟﾅｿﾆｯｸｸﾞﾙｰﾌﾟ</a:t>
            </a:r>
            <a:r>
              <a:rPr kumimoji="1" lang="ja-JP" altLang="en-US" sz="1200" b="1" i="0" u="none" strike="noStrike" kern="0" cap="none" spc="0" normalizeH="0" baseline="0" noProof="0" dirty="0">
                <a:ln>
                  <a:noFill/>
                </a:ln>
                <a:solidFill>
                  <a:prstClr val="black"/>
                </a:solidFill>
                <a:effectLst/>
                <a:uLnTx/>
                <a:uFillTx/>
                <a:latin typeface="Arial" charset="0"/>
                <a:ea typeface="HGｺﾞｼｯｸM" pitchFamily="49" charset="-128"/>
              </a:rPr>
              <a:t>労連出身</a:t>
            </a:r>
            <a:endParaRPr kumimoji="1" lang="en-US" altLang="ja-JP" sz="1200" b="1" i="0" u="none" strike="noStrike" kern="0" cap="none" spc="0" normalizeH="0" baseline="0" noProof="0" dirty="0">
              <a:ln>
                <a:noFill/>
              </a:ln>
              <a:solidFill>
                <a:prstClr val="black"/>
              </a:solidFill>
              <a:effectLst/>
              <a:uLnTx/>
              <a:uFillTx/>
              <a:latin typeface="Arial" charset="0"/>
              <a:ea typeface="HGｺﾞｼｯｸM" pitchFamily="49" charset="-128"/>
            </a:endParaRPr>
          </a:p>
        </p:txBody>
      </p:sp>
      <p:grpSp>
        <p:nvGrpSpPr>
          <p:cNvPr id="12" name="グループ化 22"/>
          <p:cNvGrpSpPr>
            <a:grpSpLocks/>
          </p:cNvGrpSpPr>
          <p:nvPr/>
        </p:nvGrpSpPr>
        <p:grpSpPr bwMode="auto">
          <a:xfrm>
            <a:off x="1082614" y="1783919"/>
            <a:ext cx="2180501" cy="1998634"/>
            <a:chOff x="2071688" y="649961"/>
            <a:chExt cx="2500183" cy="2291707"/>
          </a:xfrm>
        </p:grpSpPr>
        <p:pic>
          <p:nvPicPr>
            <p:cNvPr id="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3174" y="649961"/>
              <a:ext cx="1305846" cy="1784023"/>
            </a:xfrm>
            <a:prstGeom prst="rect">
              <a:avLst/>
            </a:prstGeom>
            <a:noFill/>
            <a:ln w="19050">
              <a:solidFill>
                <a:sysClr val="window" lastClr="FFFFFF"/>
              </a:solidFill>
              <a:miter lim="800000"/>
              <a:headEnd/>
              <a:tailEnd/>
            </a:ln>
            <a:extLst>
              <a:ext uri="{909E8E84-426E-40DD-AFC4-6F175D3DCCD1}">
                <a14:hiddenFill xmlns:a14="http://schemas.microsoft.com/office/drawing/2010/main">
                  <a:solidFill>
                    <a:srgbClr val="FFFFFF"/>
                  </a:solidFill>
                </a14:hiddenFill>
              </a:ext>
            </a:extLst>
          </p:spPr>
        </p:pic>
        <p:sp>
          <p:nvSpPr>
            <p:cNvPr id="15" name="テキスト ボックス 14"/>
            <p:cNvSpPr txBox="1">
              <a:spLocks noChangeArrowheads="1"/>
            </p:cNvSpPr>
            <p:nvPr/>
          </p:nvSpPr>
          <p:spPr bwMode="auto">
            <a:xfrm>
              <a:off x="2071688" y="2412306"/>
              <a:ext cx="2500183" cy="52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prstClr val="black"/>
                  </a:solidFill>
                  <a:effectLst/>
                  <a:uLnTx/>
                  <a:uFillTx/>
                  <a:latin typeface="HGｺﾞｼｯｸM" pitchFamily="49" charset="-128"/>
                  <a:ea typeface="HGｺﾞｼｯｸM" pitchFamily="49" charset="-128"/>
                </a:rPr>
                <a:t>大畠 章宏 衆議院議員</a:t>
              </a:r>
              <a:endParaRPr kumimoji="1" lang="en-US" altLang="ja-JP" sz="1200" b="1" i="0" u="none" strike="noStrike" kern="0" cap="none" spc="0" normalizeH="0" baseline="0" noProof="0" dirty="0">
                <a:ln>
                  <a:noFill/>
                </a:ln>
                <a:solidFill>
                  <a:prstClr val="black"/>
                </a:solidFill>
                <a:effectLst/>
                <a:uLnTx/>
                <a:uFillTx/>
                <a:latin typeface="HGｺﾞｼｯｸM" pitchFamily="49" charset="-128"/>
                <a:ea typeface="HGｺﾞｼｯｸM" pitchFamily="49"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prstClr val="black"/>
                  </a:solidFill>
                  <a:effectLst/>
                  <a:uLnTx/>
                  <a:uFillTx/>
                  <a:latin typeface="HGｺﾞｼｯｸM" pitchFamily="49" charset="-128"/>
                  <a:ea typeface="HGｺﾞｼｯｸM" pitchFamily="49" charset="-128"/>
                </a:rPr>
                <a:t>日立グループ連合出身</a:t>
              </a:r>
            </a:p>
          </p:txBody>
        </p:sp>
      </p:grpSp>
      <p:grpSp>
        <p:nvGrpSpPr>
          <p:cNvPr id="16" name="グループ化 15"/>
          <p:cNvGrpSpPr/>
          <p:nvPr/>
        </p:nvGrpSpPr>
        <p:grpSpPr>
          <a:xfrm>
            <a:off x="3491880" y="1783920"/>
            <a:ext cx="2242801" cy="1998633"/>
            <a:chOff x="5971262" y="1880176"/>
            <a:chExt cx="2242801" cy="1998633"/>
          </a:xfrm>
        </p:grpSpPr>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8830" t="5556" r="7288" b="25002"/>
            <a:stretch>
              <a:fillRect/>
            </a:stretch>
          </p:blipFill>
          <p:spPr bwMode="auto">
            <a:xfrm>
              <a:off x="6500813" y="1880176"/>
              <a:ext cx="1183700" cy="1557500"/>
            </a:xfrm>
            <a:prstGeom prst="rect">
              <a:avLst/>
            </a:prstGeom>
            <a:noFill/>
            <a:ln w="19050">
              <a:solidFill>
                <a:sysClr val="window" lastClr="FFFFFF"/>
              </a:solidFill>
              <a:miter lim="800000"/>
              <a:headEnd/>
              <a:tailEnd/>
            </a:ln>
            <a:extLst>
              <a:ext uri="{909E8E84-426E-40DD-AFC4-6F175D3DCCD1}">
                <a14:hiddenFill xmlns:a14="http://schemas.microsoft.com/office/drawing/2010/main">
                  <a:solidFill>
                    <a:srgbClr val="FFFFFF"/>
                  </a:solidFill>
                </a14:hiddenFill>
              </a:ext>
            </a:extLst>
          </p:spPr>
        </p:pic>
        <p:sp>
          <p:nvSpPr>
            <p:cNvPr id="18" name="テキスト ボックス 51"/>
            <p:cNvSpPr txBox="1">
              <a:spLocks noChangeArrowheads="1"/>
            </p:cNvSpPr>
            <p:nvPr/>
          </p:nvSpPr>
          <p:spPr bwMode="auto">
            <a:xfrm>
              <a:off x="5971262" y="3417144"/>
              <a:ext cx="22428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prstClr val="black"/>
                  </a:solidFill>
                  <a:effectLst/>
                  <a:uLnTx/>
                  <a:uFillTx/>
                  <a:latin typeface="Arial" charset="0"/>
                  <a:ea typeface="HGｺﾞｼｯｸM" pitchFamily="49" charset="-128"/>
                </a:rPr>
                <a:t>石上</a:t>
              </a:r>
              <a:r>
                <a:rPr kumimoji="1" lang="ja-JP" altLang="en-US" sz="1200" b="1" i="0" u="none" strike="noStrike" kern="0" cap="none" spc="0" normalizeH="0" noProof="0" dirty="0">
                  <a:ln>
                    <a:noFill/>
                  </a:ln>
                  <a:solidFill>
                    <a:prstClr val="black"/>
                  </a:solidFill>
                  <a:effectLst/>
                  <a:uLnTx/>
                  <a:uFillTx/>
                  <a:latin typeface="Arial" charset="0"/>
                  <a:ea typeface="HGｺﾞｼｯｸM" pitchFamily="49" charset="-128"/>
                </a:rPr>
                <a:t> </a:t>
              </a:r>
              <a:r>
                <a:rPr kumimoji="1" lang="ja-JP" altLang="en-US" sz="1200" b="1" i="0" u="none" strike="noStrike" kern="0" cap="none" spc="0" normalizeH="0" baseline="0" noProof="0" dirty="0">
                  <a:ln>
                    <a:noFill/>
                  </a:ln>
                  <a:solidFill>
                    <a:prstClr val="black"/>
                  </a:solidFill>
                  <a:effectLst/>
                  <a:uLnTx/>
                  <a:uFillTx/>
                  <a:latin typeface="Arial" charset="0"/>
                  <a:ea typeface="HGｺﾞｼｯｸM" pitchFamily="49" charset="-128"/>
                </a:rPr>
                <a:t>俊雄 参議院議員</a:t>
              </a:r>
              <a:endParaRPr kumimoji="1" lang="en-US" altLang="ja-JP" sz="1200" b="1" i="0" u="none" strike="noStrike" kern="0" cap="none" spc="0" normalizeH="0" baseline="0" noProof="0" dirty="0">
                <a:ln>
                  <a:noFill/>
                </a:ln>
                <a:solidFill>
                  <a:prstClr val="black"/>
                </a:solidFill>
                <a:effectLst/>
                <a:uLnTx/>
                <a:uFillTx/>
                <a:latin typeface="Arial" charset="0"/>
                <a:ea typeface="HGｺﾞｼｯｸM" pitchFamily="49"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prstClr val="black"/>
                  </a:solidFill>
                  <a:effectLst/>
                  <a:uLnTx/>
                  <a:uFillTx/>
                  <a:latin typeface="HGｺﾞｼｯｸM" pitchFamily="49" charset="-128"/>
                  <a:ea typeface="HGｺﾞｼｯｸM" pitchFamily="49" charset="-128"/>
                </a:rPr>
                <a:t>東芝グループ連合出身</a:t>
              </a:r>
            </a:p>
          </p:txBody>
        </p:sp>
      </p:grpSp>
      <p:pic>
        <p:nvPicPr>
          <p:cNvPr id="19" name="Picture 19" descr="藤田 幸久"/>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5672" y="4556880"/>
            <a:ext cx="958912" cy="127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6"/>
          <p:cNvPicPr>
            <a:picLocks noChangeAspect="1" noChangeArrowheads="1"/>
          </p:cNvPicPr>
          <p:nvPr/>
        </p:nvPicPr>
        <p:blipFill>
          <a:blip r:embed="rId6" cstate="print">
            <a:extLst>
              <a:ext uri="{28A0092B-C50C-407E-A947-70E740481C1C}">
                <a14:useLocalDpi xmlns:a14="http://schemas.microsoft.com/office/drawing/2010/main" val="0"/>
              </a:ext>
            </a:extLst>
          </a:blip>
          <a:srcRect t="6749" b="11249"/>
          <a:stretch>
            <a:fillRect/>
          </a:stretch>
        </p:blipFill>
        <p:spPr bwMode="auto">
          <a:xfrm>
            <a:off x="4715642" y="4543684"/>
            <a:ext cx="1138685" cy="130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7"/>
          <p:cNvPicPr>
            <a:picLocks noChangeAspect="1" noChangeArrowheads="1"/>
          </p:cNvPicPr>
          <p:nvPr/>
        </p:nvPicPr>
        <p:blipFill>
          <a:blip r:embed="rId7" cstate="print">
            <a:extLst>
              <a:ext uri="{28A0092B-C50C-407E-A947-70E740481C1C}">
                <a14:useLocalDpi xmlns:a14="http://schemas.microsoft.com/office/drawing/2010/main" val="0"/>
              </a:ext>
            </a:extLst>
          </a:blip>
          <a:srcRect l="2520" t="5936" r="2520" b="5936"/>
          <a:stretch>
            <a:fillRect/>
          </a:stretch>
        </p:blipFill>
        <p:spPr bwMode="auto">
          <a:xfrm>
            <a:off x="6091982" y="4556383"/>
            <a:ext cx="1086033" cy="1282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8" cstate="print">
            <a:lum contrast="2000"/>
            <a:extLst>
              <a:ext uri="{28A0092B-C50C-407E-A947-70E740481C1C}">
                <a14:useLocalDpi xmlns:a14="http://schemas.microsoft.com/office/drawing/2010/main" val="0"/>
              </a:ext>
            </a:extLst>
          </a:blip>
          <a:srcRect/>
          <a:stretch>
            <a:fillRect/>
          </a:stretch>
        </p:blipFill>
        <p:spPr bwMode="auto">
          <a:xfrm>
            <a:off x="2036703" y="4556880"/>
            <a:ext cx="1080464" cy="127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l="7604" t="4004" r="7604" b="14013"/>
          <a:stretch>
            <a:fillRect/>
          </a:stretch>
        </p:blipFill>
        <p:spPr bwMode="auto">
          <a:xfrm>
            <a:off x="763750" y="4564890"/>
            <a:ext cx="1035298" cy="126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22" descr="C:\Users\koyama-tsutomu\Desktop\000602.jpg"/>
          <p:cNvPicPr>
            <a:picLocks noChangeAspect="1" noChangeArrowheads="1"/>
          </p:cNvPicPr>
          <p:nvPr/>
        </p:nvPicPr>
        <p:blipFill>
          <a:blip r:embed="rId10" cstate="print"/>
          <a:srcRect l="11249" t="3375" r="13498" b="30371"/>
          <a:stretch>
            <a:fillRect/>
          </a:stretch>
        </p:blipFill>
        <p:spPr bwMode="auto">
          <a:xfrm>
            <a:off x="3354822" y="4526790"/>
            <a:ext cx="1123165" cy="1318458"/>
          </a:xfrm>
          <a:prstGeom prst="rect">
            <a:avLst/>
          </a:prstGeom>
          <a:noFill/>
        </p:spPr>
      </p:pic>
      <p:sp>
        <p:nvSpPr>
          <p:cNvPr id="25" name="Text Box 11"/>
          <p:cNvSpPr txBox="1">
            <a:spLocks noChangeArrowheads="1"/>
          </p:cNvSpPr>
          <p:nvPr/>
        </p:nvSpPr>
        <p:spPr bwMode="auto">
          <a:xfrm>
            <a:off x="2957993" y="3908808"/>
            <a:ext cx="3238361" cy="414358"/>
          </a:xfrm>
          <a:prstGeom prst="rect">
            <a:avLst/>
          </a:prstGeom>
          <a:solidFill>
            <a:srgbClr val="02A3FC"/>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p:spPr>
        <p:txBody>
          <a:bodyPr tIns="0" bIns="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2000" b="1" i="0" u="none" strike="noStrike" kern="0" cap="none" spc="0" normalizeH="0" baseline="0" noProof="0" dirty="0">
                <a:ln>
                  <a:noFill/>
                </a:ln>
                <a:solidFill>
                  <a:prstClr val="white"/>
                </a:solidFill>
                <a:effectLst/>
                <a:uLnTx/>
                <a:uFillTx/>
                <a:latin typeface="ＭＳ ゴシック" pitchFamily="49" charset="-128"/>
                <a:ea typeface="ＭＳ Ｐゴシック" panose="020B0600070205080204" pitchFamily="50" charset="-128"/>
                <a:cs typeface="+mn-cs"/>
              </a:rPr>
              <a:t>協力議員</a:t>
            </a:r>
            <a:endParaRPr kumimoji="0" lang="en-US" altLang="ja-JP" sz="2000" b="1" i="0" u="none" strike="noStrike" kern="0" cap="none" spc="0" normalizeH="0" baseline="0" noProof="0" dirty="0">
              <a:ln>
                <a:noFill/>
              </a:ln>
              <a:solidFill>
                <a:prstClr val="white"/>
              </a:solidFill>
              <a:effectLst/>
              <a:uLnTx/>
              <a:uFillTx/>
              <a:latin typeface="ＭＳ ゴシック" pitchFamily="49" charset="-128"/>
              <a:ea typeface="ＭＳ Ｐゴシック" panose="020B0600070205080204" pitchFamily="50" charset="-128"/>
              <a:cs typeface="+mn-cs"/>
            </a:endParaRPr>
          </a:p>
        </p:txBody>
      </p:sp>
      <p:sp>
        <p:nvSpPr>
          <p:cNvPr id="26" name="テキスト ボックス 25"/>
          <p:cNvSpPr txBox="1"/>
          <p:nvPr/>
        </p:nvSpPr>
        <p:spPr>
          <a:xfrm>
            <a:off x="3320992" y="5921341"/>
            <a:ext cx="1222351" cy="600164"/>
          </a:xfrm>
          <a:prstGeom prst="rect">
            <a:avLst/>
          </a:prstGeom>
          <a:noFill/>
        </p:spPr>
        <p:txBody>
          <a:bodyPr wrap="square" lIns="0" tIns="0" rIns="0" bIns="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1200" b="1" i="0" u="none" strike="noStrike" kern="0" cap="none" spc="0" normalizeH="0" baseline="0" noProof="0" dirty="0">
                <a:ln>
                  <a:noFill/>
                </a:ln>
                <a:solidFill>
                  <a:prstClr val="black"/>
                </a:solidFill>
                <a:effectLst/>
                <a:uLnTx/>
                <a:uFillTx/>
                <a:ea typeface="ＭＳ Ｐゴシック" charset="-128"/>
              </a:rPr>
              <a:t>平野　博文</a:t>
            </a:r>
            <a:endParaRPr kumimoji="0" lang="en-US" altLang="zh-TW" sz="1200" b="1" i="0" u="none" strike="noStrike" kern="0" cap="none" spc="0" normalizeH="0" baseline="0" noProof="0" dirty="0">
              <a:ln>
                <a:noFill/>
              </a:ln>
              <a:solidFill>
                <a:prstClr val="black"/>
              </a:solidFill>
              <a:effectLst/>
              <a:uLnTx/>
              <a:uFillTx/>
              <a:ea typeface="ＭＳ Ｐゴシック"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900" b="1" i="0" u="none" strike="noStrike" kern="0" cap="none" spc="0" normalizeH="0" baseline="0" noProof="0" dirty="0">
                <a:ln>
                  <a:noFill/>
                </a:ln>
                <a:solidFill>
                  <a:prstClr val="black"/>
                </a:solidFill>
                <a:effectLst/>
                <a:uLnTx/>
                <a:uFillTx/>
                <a:ea typeface="ＭＳ Ｐゴシック" charset="-128"/>
              </a:rPr>
              <a:t>衆議院議員</a:t>
            </a:r>
            <a:endParaRPr kumimoji="0" lang="en-US" altLang="zh-TW" sz="900" b="1" i="0" u="none" strike="noStrike" kern="0" cap="none" spc="0" normalizeH="0" baseline="0" noProof="0" dirty="0">
              <a:ln>
                <a:noFill/>
              </a:ln>
              <a:solidFill>
                <a:prstClr val="black"/>
              </a:solidFill>
              <a:effectLst/>
              <a:uLnTx/>
              <a:uFillTx/>
              <a:ea typeface="ＭＳ Ｐゴシック"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900" b="1" i="0" u="none" strike="noStrike" kern="0" cap="none" spc="0" normalizeH="0" baseline="0" noProof="0" dirty="0">
                <a:ln>
                  <a:noFill/>
                </a:ln>
                <a:solidFill>
                  <a:prstClr val="black"/>
                </a:solidFill>
                <a:effectLst/>
                <a:uLnTx/>
                <a:uFillTx/>
                <a:ea typeface="ＭＳ Ｐゴシック" charset="-128"/>
              </a:rPr>
              <a:t>（元官房長官</a:t>
            </a:r>
            <a:endParaRPr kumimoji="0" lang="en-US" altLang="zh-TW" sz="900" b="1" i="0" u="none" strike="noStrike" kern="0" cap="none" spc="0" normalizeH="0" baseline="0" noProof="0" dirty="0">
              <a:ln>
                <a:noFill/>
              </a:ln>
              <a:solidFill>
                <a:prstClr val="black"/>
              </a:solidFill>
              <a:effectLst/>
              <a:uLnTx/>
              <a:uFillTx/>
              <a:ea typeface="ＭＳ Ｐゴシック"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900" b="1" i="0" u="none" strike="noStrike" kern="0" cap="none" spc="0" normalizeH="0" baseline="0" noProof="0" dirty="0">
                <a:ln>
                  <a:noFill/>
                </a:ln>
                <a:solidFill>
                  <a:prstClr val="black"/>
                </a:solidFill>
                <a:effectLst/>
                <a:uLnTx/>
                <a:uFillTx/>
                <a:ea typeface="ＭＳ Ｐゴシック" charset="-128"/>
              </a:rPr>
              <a:t>　</a:t>
            </a:r>
            <a:r>
              <a:rPr kumimoji="0" lang="en-US" altLang="zh-TW" sz="900" b="1" i="0" u="none" strike="noStrike" kern="0" cap="none" spc="0" normalizeH="0" baseline="0" noProof="0" dirty="0">
                <a:ln>
                  <a:noFill/>
                </a:ln>
                <a:solidFill>
                  <a:prstClr val="black"/>
                </a:solidFill>
                <a:effectLst/>
                <a:uLnTx/>
                <a:uFillTx/>
                <a:ea typeface="ＭＳ Ｐゴシック" charset="-128"/>
              </a:rPr>
              <a:t>※</a:t>
            </a:r>
            <a:r>
              <a:rPr kumimoji="0" lang="zh-TW" altLang="en-US" sz="900" b="1" i="0" u="none" strike="noStrike" kern="0" cap="none" spc="0" normalizeH="0" baseline="0" noProof="0" dirty="0">
                <a:ln>
                  <a:noFill/>
                </a:ln>
                <a:solidFill>
                  <a:prstClr val="black"/>
                </a:solidFill>
                <a:effectLst/>
                <a:uLnTx/>
                <a:uFillTx/>
                <a:ea typeface="ＭＳ Ｐゴシック" charset="-128"/>
              </a:rPr>
              <a:t>名誉顧問）</a:t>
            </a:r>
            <a:endParaRPr kumimoji="0" lang="ja-JP" altLang="en-US" sz="900" b="1" i="0" u="none" strike="noStrike" kern="0" cap="none" spc="0" normalizeH="0" baseline="0" noProof="0" dirty="0">
              <a:ln>
                <a:noFill/>
              </a:ln>
              <a:solidFill>
                <a:prstClr val="black"/>
              </a:solidFill>
              <a:effectLst/>
              <a:uLnTx/>
              <a:uFillTx/>
            </a:endParaRPr>
          </a:p>
        </p:txBody>
      </p:sp>
      <p:sp>
        <p:nvSpPr>
          <p:cNvPr id="27" name="テキスト ボックス 26"/>
          <p:cNvSpPr txBox="1"/>
          <p:nvPr/>
        </p:nvSpPr>
        <p:spPr>
          <a:xfrm>
            <a:off x="574912" y="5921341"/>
            <a:ext cx="1323455" cy="276999"/>
          </a:xfrm>
          <a:prstGeom prst="rect">
            <a:avLst/>
          </a:prstGeom>
          <a:noFill/>
        </p:spPr>
        <p:txBody>
          <a:bodyPr wrap="square" lIns="0" tIns="0" rIns="0" bIns="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900" b="1" i="0" u="none" strike="noStrike" kern="0" cap="none" spc="0" normalizeH="0" baseline="0" noProof="0" dirty="0">
                <a:ln>
                  <a:noFill/>
                </a:ln>
                <a:solidFill>
                  <a:prstClr val="black"/>
                </a:solidFill>
                <a:effectLst/>
                <a:uLnTx/>
                <a:uFillTx/>
                <a:ea typeface="ＭＳ Ｐゴシック" charset="-128"/>
              </a:rPr>
              <a:t>玄葉　光一郎　衆議院議員</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900" b="1" i="0" u="none" strike="noStrike" kern="0" cap="none" spc="0" normalizeH="0" baseline="0" noProof="0" dirty="0">
                <a:ln>
                  <a:noFill/>
                </a:ln>
                <a:solidFill>
                  <a:prstClr val="black"/>
                </a:solidFill>
                <a:effectLst/>
                <a:uLnTx/>
                <a:uFillTx/>
                <a:ea typeface="ＭＳ Ｐゴシック" charset="-128"/>
              </a:rPr>
              <a:t>（元外務大臣）</a:t>
            </a:r>
            <a:endParaRPr kumimoji="0" lang="ja-JP" altLang="en-US" sz="900" b="1" i="0" u="none" strike="noStrike" kern="0" cap="none" spc="0" normalizeH="0" baseline="0" noProof="0" dirty="0">
              <a:ln>
                <a:noFill/>
              </a:ln>
              <a:solidFill>
                <a:prstClr val="black"/>
              </a:solidFill>
              <a:effectLst/>
              <a:uLnTx/>
              <a:uFillTx/>
            </a:endParaRPr>
          </a:p>
        </p:txBody>
      </p:sp>
      <p:sp>
        <p:nvSpPr>
          <p:cNvPr id="28" name="テキスト ボックス 27"/>
          <p:cNvSpPr txBox="1"/>
          <p:nvPr/>
        </p:nvSpPr>
        <p:spPr>
          <a:xfrm>
            <a:off x="5965968" y="5921341"/>
            <a:ext cx="1322489" cy="276999"/>
          </a:xfrm>
          <a:prstGeom prst="rect">
            <a:avLst/>
          </a:prstGeom>
          <a:noFill/>
        </p:spPr>
        <p:txBody>
          <a:bodyPr wrap="square" lIns="0" tIns="0" rIns="0" bIns="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rPr>
              <a:t>前原　誠司　衆議院議員</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rPr>
              <a:t>（元外務大臣・国交大臣）</a:t>
            </a:r>
          </a:p>
        </p:txBody>
      </p:sp>
      <p:sp>
        <p:nvSpPr>
          <p:cNvPr id="29" name="テキスト ボックス 28"/>
          <p:cNvSpPr txBox="1"/>
          <p:nvPr/>
        </p:nvSpPr>
        <p:spPr>
          <a:xfrm>
            <a:off x="4643480" y="5921341"/>
            <a:ext cx="1222351" cy="276999"/>
          </a:xfrm>
          <a:prstGeom prst="rect">
            <a:avLst/>
          </a:prstGeom>
          <a:noFill/>
        </p:spPr>
        <p:txBody>
          <a:bodyPr wrap="square" lIns="0" tIns="0" rIns="0" bIns="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900" b="1" i="0" u="none" strike="noStrike" kern="0" cap="none" spc="0" normalizeH="0" baseline="0" noProof="0" dirty="0">
                <a:ln>
                  <a:noFill/>
                </a:ln>
                <a:solidFill>
                  <a:prstClr val="black"/>
                </a:solidFill>
                <a:effectLst/>
                <a:uLnTx/>
                <a:uFillTx/>
                <a:ea typeface="ＭＳ Ｐゴシック" charset="-128"/>
              </a:rPr>
              <a:t>岡田</a:t>
            </a:r>
            <a:r>
              <a:rPr kumimoji="0" lang="ja-JP" altLang="en-US" sz="900" b="1" i="0" u="none" strike="noStrike" kern="0" cap="none" spc="0" normalizeH="0" baseline="0" noProof="0" dirty="0">
                <a:ln>
                  <a:noFill/>
                </a:ln>
                <a:solidFill>
                  <a:prstClr val="black"/>
                </a:solidFill>
                <a:effectLst/>
                <a:uLnTx/>
                <a:uFillTx/>
              </a:rPr>
              <a:t>　</a:t>
            </a:r>
            <a:r>
              <a:rPr kumimoji="0" lang="zh-TW" altLang="en-US" sz="900" b="1" i="0" u="none" strike="noStrike" kern="0" cap="none" spc="0" normalizeH="0" baseline="0" noProof="0" dirty="0">
                <a:ln>
                  <a:noFill/>
                </a:ln>
                <a:solidFill>
                  <a:prstClr val="black"/>
                </a:solidFill>
                <a:effectLst/>
                <a:uLnTx/>
                <a:uFillTx/>
                <a:ea typeface="ＭＳ Ｐゴシック" charset="-128"/>
              </a:rPr>
              <a:t>克也　衆議院議員</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900" b="1" i="0" u="none" strike="noStrike" kern="0" cap="none" spc="0" normalizeH="0" baseline="0" noProof="0" dirty="0">
                <a:ln>
                  <a:noFill/>
                </a:ln>
                <a:solidFill>
                  <a:prstClr val="black"/>
                </a:solidFill>
                <a:effectLst/>
                <a:uLnTx/>
                <a:uFillTx/>
                <a:ea typeface="ＭＳ Ｐゴシック" charset="-128"/>
              </a:rPr>
              <a:t>（</a:t>
            </a:r>
            <a:r>
              <a:rPr kumimoji="0" lang="ja-JP" altLang="en-US" sz="900" b="1" kern="0" dirty="0">
                <a:solidFill>
                  <a:prstClr val="black"/>
                </a:solidFill>
                <a:ea typeface="ＭＳ Ｐゴシック" charset="-128"/>
              </a:rPr>
              <a:t>民進党　前代表</a:t>
            </a:r>
            <a:r>
              <a:rPr kumimoji="0" lang="zh-TW" altLang="en-US" sz="900" b="1" i="0" u="none" strike="noStrike" kern="0" cap="none" spc="0" normalizeH="0" baseline="0" noProof="0" dirty="0">
                <a:ln>
                  <a:noFill/>
                </a:ln>
                <a:solidFill>
                  <a:prstClr val="black"/>
                </a:solidFill>
                <a:effectLst/>
                <a:uLnTx/>
                <a:uFillTx/>
                <a:ea typeface="ＭＳ Ｐゴシック" charset="-128"/>
              </a:rPr>
              <a:t>）</a:t>
            </a:r>
            <a:endParaRPr kumimoji="0" lang="ja-JP" altLang="en-US" sz="900" b="1" i="0" u="none" strike="noStrike" kern="0" cap="none" spc="0" normalizeH="0" baseline="0" noProof="0" dirty="0">
              <a:ln>
                <a:noFill/>
              </a:ln>
              <a:solidFill>
                <a:prstClr val="black"/>
              </a:solidFill>
              <a:effectLst/>
              <a:uLnTx/>
              <a:uFillTx/>
            </a:endParaRPr>
          </a:p>
        </p:txBody>
      </p:sp>
      <p:sp>
        <p:nvSpPr>
          <p:cNvPr id="30" name="テキスト ボックス 29"/>
          <p:cNvSpPr txBox="1"/>
          <p:nvPr/>
        </p:nvSpPr>
        <p:spPr>
          <a:xfrm>
            <a:off x="1998504" y="5921341"/>
            <a:ext cx="1222351" cy="276999"/>
          </a:xfrm>
          <a:prstGeom prst="rect">
            <a:avLst/>
          </a:prstGeom>
          <a:noFill/>
        </p:spPr>
        <p:txBody>
          <a:bodyPr wrap="square" lIns="0" tIns="0" rIns="0" bIns="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900" b="1" i="0" u="none" strike="noStrike" kern="0" cap="none" spc="0" normalizeH="0" baseline="0" noProof="0" dirty="0">
                <a:ln>
                  <a:noFill/>
                </a:ln>
                <a:solidFill>
                  <a:prstClr val="black"/>
                </a:solidFill>
                <a:effectLst/>
                <a:uLnTx/>
                <a:uFillTx/>
                <a:ea typeface="ＭＳ Ｐゴシック" charset="-128"/>
              </a:rPr>
              <a:t>枝野　幸男　衆議院議員</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900" b="1" i="0" u="none" strike="noStrike" kern="0" cap="none" spc="0" normalizeH="0" baseline="0" noProof="0" dirty="0">
                <a:ln>
                  <a:noFill/>
                </a:ln>
                <a:solidFill>
                  <a:prstClr val="black"/>
                </a:solidFill>
                <a:effectLst/>
                <a:uLnTx/>
                <a:uFillTx/>
                <a:ea typeface="ＭＳ Ｐゴシック" charset="-128"/>
              </a:rPr>
              <a:t>（</a:t>
            </a:r>
            <a:r>
              <a:rPr kumimoji="0" lang="ja-JP" altLang="en-US" sz="900" b="1" kern="0" dirty="0">
                <a:solidFill>
                  <a:prstClr val="black"/>
                </a:solidFill>
                <a:ea typeface="ＭＳ Ｐゴシック" charset="-128"/>
              </a:rPr>
              <a:t>民進党　前幹事長</a:t>
            </a:r>
            <a:r>
              <a:rPr kumimoji="0" lang="zh-TW" altLang="en-US" sz="900" b="1" i="0" u="none" strike="noStrike" kern="0" cap="none" spc="0" normalizeH="0" baseline="0" noProof="0" dirty="0">
                <a:ln>
                  <a:noFill/>
                </a:ln>
                <a:solidFill>
                  <a:prstClr val="black"/>
                </a:solidFill>
                <a:effectLst/>
                <a:uLnTx/>
                <a:uFillTx/>
                <a:ea typeface="ＭＳ Ｐゴシック" charset="-128"/>
              </a:rPr>
              <a:t>）</a:t>
            </a:r>
            <a:endParaRPr kumimoji="0" lang="ja-JP" altLang="en-US" sz="900" b="1" i="0" u="none" strike="noStrike" kern="0" cap="none" spc="0" normalizeH="0" baseline="0" noProof="0" dirty="0">
              <a:ln>
                <a:noFill/>
              </a:ln>
              <a:solidFill>
                <a:prstClr val="black"/>
              </a:solidFill>
              <a:effectLst/>
              <a:uLnTx/>
              <a:uFillTx/>
            </a:endParaRPr>
          </a:p>
        </p:txBody>
      </p:sp>
      <p:sp>
        <p:nvSpPr>
          <p:cNvPr id="31" name="テキスト ボックス 30"/>
          <p:cNvSpPr txBox="1"/>
          <p:nvPr/>
        </p:nvSpPr>
        <p:spPr>
          <a:xfrm>
            <a:off x="7288457" y="5921341"/>
            <a:ext cx="1222351" cy="276999"/>
          </a:xfrm>
          <a:prstGeom prst="rect">
            <a:avLst/>
          </a:prstGeom>
          <a:noFill/>
        </p:spPr>
        <p:txBody>
          <a:bodyPr wrap="square" lIns="0" tIns="0" rIns="0" bIns="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900" b="1" i="0" u="none" strike="noStrike" kern="0" cap="none" spc="0" normalizeH="0" baseline="0" noProof="0" dirty="0">
                <a:ln>
                  <a:noFill/>
                </a:ln>
                <a:solidFill>
                  <a:prstClr val="black"/>
                </a:solidFill>
                <a:effectLst/>
                <a:uLnTx/>
                <a:uFillTx/>
                <a:ea typeface="ＭＳ Ｐゴシック" charset="-128"/>
              </a:rPr>
              <a:t>藤田　幸久 参議院議員</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900" b="1" i="0" u="none" strike="noStrike" kern="0" cap="none" spc="0" normalizeH="0" baseline="0" noProof="0" dirty="0">
                <a:ln>
                  <a:noFill/>
                </a:ln>
                <a:solidFill>
                  <a:prstClr val="black"/>
                </a:solidFill>
                <a:effectLst/>
                <a:uLnTx/>
                <a:uFillTx/>
                <a:ea typeface="ＭＳ Ｐゴシック" charset="-128"/>
              </a:rPr>
              <a:t>（元財務副大臣）</a:t>
            </a:r>
            <a:endParaRPr kumimoji="0" lang="ja-JP" altLang="en-US" sz="900" b="1" i="0" u="none" strike="noStrike" kern="0" cap="none" spc="0" normalizeH="0" baseline="0" noProof="0" dirty="0">
              <a:ln>
                <a:noFill/>
              </a:ln>
              <a:solidFill>
                <a:prstClr val="black"/>
              </a:solidFill>
              <a:effectLst/>
              <a:uLnTx/>
              <a:uFillTx/>
            </a:endParaRPr>
          </a:p>
        </p:txBody>
      </p:sp>
      <p:pic>
        <p:nvPicPr>
          <p:cNvPr id="2" name="図 1"/>
          <p:cNvPicPr>
            <a:picLocks noChangeAspect="1"/>
          </p:cNvPicPr>
          <p:nvPr/>
        </p:nvPicPr>
        <p:blipFill rotWithShape="1">
          <a:blip r:embed="rId11" cstate="print">
            <a:extLst>
              <a:ext uri="{28A0092B-C50C-407E-A947-70E740481C1C}">
                <a14:useLocalDpi xmlns:a14="http://schemas.microsoft.com/office/drawing/2010/main" val="0"/>
              </a:ext>
            </a:extLst>
          </a:blip>
          <a:srcRect l="32611" t="7343" r="25736" b="45292"/>
          <a:stretch/>
        </p:blipFill>
        <p:spPr>
          <a:xfrm>
            <a:off x="6336000" y="1772992"/>
            <a:ext cx="1296000" cy="1584000"/>
          </a:xfrm>
          <a:prstGeom prst="rect">
            <a:avLst/>
          </a:prstGeom>
        </p:spPr>
      </p:pic>
    </p:spTree>
    <p:extLst>
      <p:ext uri="{BB962C8B-B14F-4D97-AF65-F5344CB8AC3E}">
        <p14:creationId xmlns:p14="http://schemas.microsoft.com/office/powerpoint/2010/main" val="13924135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12</a:t>
            </a:fld>
            <a:endParaRPr lang="en-US" altLang="ja-JP"/>
          </a:p>
        </p:txBody>
      </p:sp>
      <p:sp>
        <p:nvSpPr>
          <p:cNvPr id="32" name="サブタイトル 8"/>
          <p:cNvSpPr txBox="1">
            <a:spLocks/>
          </p:cNvSpPr>
          <p:nvPr/>
        </p:nvSpPr>
        <p:spPr>
          <a:xfrm>
            <a:off x="540475" y="243420"/>
            <a:ext cx="7209952" cy="504056"/>
          </a:xfrm>
          <a:prstGeom prst="rect">
            <a:avLst/>
          </a:prstGeom>
        </p:spPr>
        <p:txBody>
          <a:bodyPr vert="horz" lIns="91440" tIns="45720" rIns="91440" bIns="45720"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marL="0" indent="0" algn="r" defTabSz="914400" rtl="0" eaLnBrk="1" latinLnBrk="0" hangingPunct="1">
              <a:spcBef>
                <a:spcPct val="20000"/>
              </a:spcBef>
              <a:buFont typeface="Arial" panose="020B0604020202020204" pitchFamily="34" charset="0"/>
              <a:buNone/>
              <a:defRPr kumimoji="1" sz="3200" b="1" kern="1200" cap="none" spc="0">
                <a:ln w="11430">
                  <a:no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3200" b="1" i="0" u="none" strike="noStrike" kern="1200" cap="none" spc="0" normalizeH="0" baseline="0" noProof="0" dirty="0">
                <a:ln w="11430">
                  <a:noFill/>
                </a:ln>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ＭＳ Ｐゴシック" panose="020B0600070205080204" pitchFamily="50" charset="-128"/>
                <a:cs typeface="+mn-cs"/>
              </a:rPr>
              <a:t>社会に貢献する電機産業を考える会</a:t>
            </a:r>
          </a:p>
        </p:txBody>
      </p:sp>
      <p:sp>
        <p:nvSpPr>
          <p:cNvPr id="33" name="テキスト ボックス 32"/>
          <p:cNvSpPr txBox="1"/>
          <p:nvPr/>
        </p:nvSpPr>
        <p:spPr>
          <a:xfrm>
            <a:off x="506995" y="980728"/>
            <a:ext cx="8064896" cy="615553"/>
          </a:xfrm>
          <a:prstGeom prst="rect">
            <a:avLst/>
          </a:prstGeom>
          <a:noFill/>
        </p:spPr>
        <p:txBody>
          <a:bodyPr wrap="square" rtlCol="0">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ja-JP" altLang="en-US" sz="1700" b="0" i="0" u="none" strike="noStrike" kern="0" cap="none" spc="0" normalizeH="0" baseline="0" noProof="0" dirty="0">
                <a:ln>
                  <a:noFill/>
                </a:ln>
                <a:solidFill>
                  <a:prstClr val="black"/>
                </a:solidFill>
                <a:effectLst/>
                <a:uLnTx/>
                <a:uFillTx/>
              </a:rPr>
              <a:t>電機連合では、政策を実現・推進するため、「社会に貢献する電機産業を考える会」の活動を開始しました。参加議員は以下の通りです。</a:t>
            </a:r>
          </a:p>
        </p:txBody>
      </p:sp>
      <p:sp>
        <p:nvSpPr>
          <p:cNvPr id="34" name="正方形/長方形 33"/>
          <p:cNvSpPr/>
          <p:nvPr/>
        </p:nvSpPr>
        <p:spPr>
          <a:xfrm>
            <a:off x="506996" y="5445224"/>
            <a:ext cx="7424770" cy="923330"/>
          </a:xfrm>
          <a:prstGeom prst="rect">
            <a:avLst/>
          </a:prstGeom>
        </p:spPr>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この取り組みは、電機連合の基本理念「美しい地球、幸せな暮らし」に則り、電機産業がもつ技術を活用し、社会を豊かにしていくための取り組みについて考え、政策の提言につなげていくものです。</a:t>
            </a:r>
          </a:p>
        </p:txBody>
      </p:sp>
      <p:graphicFrame>
        <p:nvGraphicFramePr>
          <p:cNvPr id="35" name="表 34"/>
          <p:cNvGraphicFramePr>
            <a:graphicFrameLocks noGrp="1"/>
          </p:cNvGraphicFramePr>
          <p:nvPr>
            <p:extLst>
              <p:ext uri="{D42A27DB-BD31-4B8C-83A1-F6EECF244321}">
                <p14:modId xmlns:p14="http://schemas.microsoft.com/office/powerpoint/2010/main" val="661134342"/>
              </p:ext>
            </p:extLst>
          </p:nvPr>
        </p:nvGraphicFramePr>
        <p:xfrm>
          <a:off x="730966" y="1699067"/>
          <a:ext cx="7056781" cy="1955800"/>
        </p:xfrm>
        <a:graphic>
          <a:graphicData uri="http://schemas.openxmlformats.org/drawingml/2006/table">
            <a:tbl>
              <a:tblPr firstRow="1" firstCol="1" bandRow="1"/>
              <a:tblGrid>
                <a:gridCol w="1042798">
                  <a:extLst>
                    <a:ext uri="{9D8B030D-6E8A-4147-A177-3AD203B41FA5}">
                      <a16:colId xmlns="" xmlns:a16="http://schemas.microsoft.com/office/drawing/2014/main" val="20000"/>
                    </a:ext>
                  </a:extLst>
                </a:gridCol>
                <a:gridCol w="2468979">
                  <a:extLst>
                    <a:ext uri="{9D8B030D-6E8A-4147-A177-3AD203B41FA5}">
                      <a16:colId xmlns="" xmlns:a16="http://schemas.microsoft.com/office/drawing/2014/main" val="20001"/>
                    </a:ext>
                  </a:extLst>
                </a:gridCol>
                <a:gridCol w="1193353">
                  <a:extLst>
                    <a:ext uri="{9D8B030D-6E8A-4147-A177-3AD203B41FA5}">
                      <a16:colId xmlns="" xmlns:a16="http://schemas.microsoft.com/office/drawing/2014/main" val="20002"/>
                    </a:ext>
                  </a:extLst>
                </a:gridCol>
                <a:gridCol w="2351651">
                  <a:extLst>
                    <a:ext uri="{9D8B030D-6E8A-4147-A177-3AD203B41FA5}">
                      <a16:colId xmlns="" xmlns:a16="http://schemas.microsoft.com/office/drawing/2014/main" val="20003"/>
                    </a:ext>
                  </a:extLst>
                </a:gridCol>
              </a:tblGrid>
              <a:tr h="164465">
                <a:tc gridSpan="2">
                  <a:txBody>
                    <a:bodyPr/>
                    <a:lstStyle>
                      <a:lvl1pPr marL="0" algn="l" defTabSz="914400" rtl="0" eaLnBrk="1" latinLnBrk="0" hangingPunct="1">
                        <a:defRPr kumimoji="1" sz="1800" b="1" kern="1200">
                          <a:solidFill>
                            <a:schemeClr val="tx1"/>
                          </a:solidFill>
                          <a:latin typeface="Calibri"/>
                        </a:defRPr>
                      </a:lvl1pPr>
                      <a:lvl2pPr marL="457200" algn="l" defTabSz="914400" rtl="0" eaLnBrk="1" latinLnBrk="0" hangingPunct="1">
                        <a:defRPr kumimoji="1" sz="1800" b="1" kern="1200">
                          <a:solidFill>
                            <a:schemeClr val="tx1"/>
                          </a:solidFill>
                          <a:latin typeface="Calibri"/>
                        </a:defRPr>
                      </a:lvl2pPr>
                      <a:lvl3pPr marL="914400" algn="l" defTabSz="914400" rtl="0" eaLnBrk="1" latinLnBrk="0" hangingPunct="1">
                        <a:defRPr kumimoji="1" sz="1800" b="1" kern="1200">
                          <a:solidFill>
                            <a:schemeClr val="tx1"/>
                          </a:solidFill>
                          <a:latin typeface="Calibri"/>
                        </a:defRPr>
                      </a:lvl3pPr>
                      <a:lvl4pPr marL="1371600" algn="l" defTabSz="914400" rtl="0" eaLnBrk="1" latinLnBrk="0" hangingPunct="1">
                        <a:defRPr kumimoji="1" sz="1800" b="1" kern="1200">
                          <a:solidFill>
                            <a:schemeClr val="tx1"/>
                          </a:solidFill>
                          <a:latin typeface="Calibri"/>
                        </a:defRPr>
                      </a:lvl4pPr>
                      <a:lvl5pPr marL="1828800" algn="l" defTabSz="914400" rtl="0" eaLnBrk="1" latinLnBrk="0" hangingPunct="1">
                        <a:defRPr kumimoji="1" sz="1800" b="1" kern="1200">
                          <a:solidFill>
                            <a:schemeClr val="tx1"/>
                          </a:solidFill>
                          <a:latin typeface="Calibri"/>
                        </a:defRPr>
                      </a:lvl5pPr>
                      <a:lvl6pPr marL="2286000" algn="l" defTabSz="914400" rtl="0" eaLnBrk="1" latinLnBrk="0" hangingPunct="1">
                        <a:defRPr kumimoji="1" sz="1800" b="1" kern="1200">
                          <a:solidFill>
                            <a:schemeClr val="tx1"/>
                          </a:solidFill>
                          <a:latin typeface="Calibri"/>
                        </a:defRPr>
                      </a:lvl6pPr>
                      <a:lvl7pPr marL="2743200" algn="l" defTabSz="914400" rtl="0" eaLnBrk="1" latinLnBrk="0" hangingPunct="1">
                        <a:defRPr kumimoji="1" sz="1800" b="1" kern="1200">
                          <a:solidFill>
                            <a:schemeClr val="tx1"/>
                          </a:solidFill>
                          <a:latin typeface="Calibri"/>
                        </a:defRPr>
                      </a:lvl7pPr>
                      <a:lvl8pPr marL="3200400" algn="l" defTabSz="914400" rtl="0" eaLnBrk="1" latinLnBrk="0" hangingPunct="1">
                        <a:defRPr kumimoji="1" sz="1800" b="1" kern="1200">
                          <a:solidFill>
                            <a:schemeClr val="tx1"/>
                          </a:solidFill>
                          <a:latin typeface="Calibri"/>
                        </a:defRPr>
                      </a:lvl8pPr>
                      <a:lvl9pPr marL="3657600" algn="l" defTabSz="914400" rtl="0" eaLnBrk="1" latinLnBrk="0" hangingPunct="1">
                        <a:defRPr kumimoji="1" sz="1800" b="1" kern="1200">
                          <a:solidFill>
                            <a:schemeClr val="tx1"/>
                          </a:solidFill>
                          <a:latin typeface="Calibri"/>
                        </a:defRPr>
                      </a:lvl9pPr>
                    </a:lstStyle>
                    <a:p>
                      <a:pPr marL="533400" algn="l">
                        <a:lnSpc>
                          <a:spcPts val="1400"/>
                        </a:lnSpc>
                        <a:spcAft>
                          <a:spcPts val="0"/>
                        </a:spcAft>
                      </a:pPr>
                      <a:r>
                        <a:rPr lang="ja-JP" sz="1200" kern="100" dirty="0">
                          <a:effectLst/>
                        </a:rPr>
                        <a:t>【衆議院議員】　　　　　　（敬称略）</a:t>
                      </a:r>
                      <a:endParaRPr lang="ja-JP" sz="1200" kern="100" dirty="0">
                        <a:effectLst/>
                        <a:latin typeface="ＭＳ 明朝"/>
                        <a:cs typeface="Times New Roman"/>
                      </a:endParaRPr>
                    </a:p>
                  </a:txBody>
                  <a:tcPr marL="17780" marR="17780" marT="0" marB="0">
                    <a:lnL>
                      <a:noFill/>
                    </a:lnL>
                    <a:lnR>
                      <a:noFill/>
                    </a:lnR>
                    <a:lnT w="12700" cmpd="sng">
                      <a:solidFill>
                        <a:srgbClr val="F79646"/>
                      </a:solidFill>
                    </a:lnT>
                    <a:lnB w="12700" cmpd="sng">
                      <a:solidFill>
                        <a:srgbClr val="F79646"/>
                      </a:solidFill>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lvl1pPr marL="0" algn="l" defTabSz="914400" rtl="0" eaLnBrk="1" latinLnBrk="0" hangingPunct="1">
                        <a:defRPr kumimoji="1" sz="1800" b="1" kern="1200">
                          <a:solidFill>
                            <a:schemeClr val="tx1"/>
                          </a:solidFill>
                          <a:latin typeface="Calibri"/>
                        </a:defRPr>
                      </a:lvl1pPr>
                      <a:lvl2pPr marL="457200" algn="l" defTabSz="914400" rtl="0" eaLnBrk="1" latinLnBrk="0" hangingPunct="1">
                        <a:defRPr kumimoji="1" sz="1800" b="1" kern="1200">
                          <a:solidFill>
                            <a:schemeClr val="tx1"/>
                          </a:solidFill>
                          <a:latin typeface="Calibri"/>
                        </a:defRPr>
                      </a:lvl2pPr>
                      <a:lvl3pPr marL="914400" algn="l" defTabSz="914400" rtl="0" eaLnBrk="1" latinLnBrk="0" hangingPunct="1">
                        <a:defRPr kumimoji="1" sz="1800" b="1" kern="1200">
                          <a:solidFill>
                            <a:schemeClr val="tx1"/>
                          </a:solidFill>
                          <a:latin typeface="Calibri"/>
                        </a:defRPr>
                      </a:lvl3pPr>
                      <a:lvl4pPr marL="1371600" algn="l" defTabSz="914400" rtl="0" eaLnBrk="1" latinLnBrk="0" hangingPunct="1">
                        <a:defRPr kumimoji="1" sz="1800" b="1" kern="1200">
                          <a:solidFill>
                            <a:schemeClr val="tx1"/>
                          </a:solidFill>
                          <a:latin typeface="Calibri"/>
                        </a:defRPr>
                      </a:lvl4pPr>
                      <a:lvl5pPr marL="1828800" algn="l" defTabSz="914400" rtl="0" eaLnBrk="1" latinLnBrk="0" hangingPunct="1">
                        <a:defRPr kumimoji="1" sz="1800" b="1" kern="1200">
                          <a:solidFill>
                            <a:schemeClr val="tx1"/>
                          </a:solidFill>
                          <a:latin typeface="Calibri"/>
                        </a:defRPr>
                      </a:lvl5pPr>
                      <a:lvl6pPr marL="2286000" algn="l" defTabSz="914400" rtl="0" eaLnBrk="1" latinLnBrk="0" hangingPunct="1">
                        <a:defRPr kumimoji="1" sz="1800" b="1" kern="1200">
                          <a:solidFill>
                            <a:schemeClr val="tx1"/>
                          </a:solidFill>
                          <a:latin typeface="Calibri"/>
                        </a:defRPr>
                      </a:lvl6pPr>
                      <a:lvl7pPr marL="2743200" algn="l" defTabSz="914400" rtl="0" eaLnBrk="1" latinLnBrk="0" hangingPunct="1">
                        <a:defRPr kumimoji="1" sz="1800" b="1" kern="1200">
                          <a:solidFill>
                            <a:schemeClr val="tx1"/>
                          </a:solidFill>
                          <a:latin typeface="Calibri"/>
                        </a:defRPr>
                      </a:lvl7pPr>
                      <a:lvl8pPr marL="3200400" algn="l" defTabSz="914400" rtl="0" eaLnBrk="1" latinLnBrk="0" hangingPunct="1">
                        <a:defRPr kumimoji="1" sz="1800" b="1" kern="1200">
                          <a:solidFill>
                            <a:schemeClr val="tx1"/>
                          </a:solidFill>
                          <a:latin typeface="Calibri"/>
                        </a:defRPr>
                      </a:lvl8pPr>
                      <a:lvl9pPr marL="3657600" algn="l" defTabSz="914400" rtl="0" eaLnBrk="1" latinLnBrk="0" hangingPunct="1">
                        <a:defRPr kumimoji="1" sz="1800" b="1" kern="1200">
                          <a:solidFill>
                            <a:schemeClr val="tx1"/>
                          </a:solidFill>
                          <a:latin typeface="Calibri"/>
                        </a:defRPr>
                      </a:lvl9pPr>
                    </a:lstStyle>
                    <a:p>
                      <a:pPr marL="533400" algn="l">
                        <a:lnSpc>
                          <a:spcPts val="1400"/>
                        </a:lnSpc>
                        <a:spcAft>
                          <a:spcPts val="0"/>
                        </a:spcAft>
                      </a:pPr>
                      <a:r>
                        <a:rPr lang="ja-JP" sz="1200" kern="100">
                          <a:effectLst/>
                        </a:rPr>
                        <a:t>【参議院議員】　　　　　　（敬称略）</a:t>
                      </a:r>
                      <a:endParaRPr lang="ja-JP" sz="1200" kern="100">
                        <a:effectLst/>
                        <a:latin typeface="ＭＳ 明朝"/>
                        <a:cs typeface="Times New Roman"/>
                      </a:endParaRPr>
                    </a:p>
                  </a:txBody>
                  <a:tcPr marL="17780" marR="17780" marT="0" marB="0">
                    <a:lnL>
                      <a:noFill/>
                    </a:lnL>
                    <a:lnR>
                      <a:noFill/>
                    </a:lnR>
                    <a:lnT w="12700" cmpd="sng">
                      <a:solidFill>
                        <a:srgbClr val="F79646"/>
                      </a:solidFill>
                    </a:lnT>
                    <a:lnB w="12700" cmpd="sng">
                      <a:solidFill>
                        <a:srgbClr val="F79646"/>
                      </a:solidFill>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 xmlns:a16="http://schemas.microsoft.com/office/drawing/2014/main" val="10000"/>
                  </a:ext>
                </a:extLst>
              </a:tr>
              <a:tr h="164465">
                <a:tc>
                  <a:txBody>
                    <a:bodyPr/>
                    <a:lstStyle>
                      <a:lvl1pPr marL="0" algn="l" defTabSz="914400" rtl="0" eaLnBrk="1" latinLnBrk="0" hangingPunct="1">
                        <a:defRPr kumimoji="1" sz="1800" b="1" kern="1200">
                          <a:solidFill>
                            <a:schemeClr val="tx1"/>
                          </a:solidFill>
                          <a:latin typeface="Calibri"/>
                        </a:defRPr>
                      </a:lvl1pPr>
                      <a:lvl2pPr marL="457200" algn="l" defTabSz="914400" rtl="0" eaLnBrk="1" latinLnBrk="0" hangingPunct="1">
                        <a:defRPr kumimoji="1" sz="1800" b="1" kern="1200">
                          <a:solidFill>
                            <a:schemeClr val="tx1"/>
                          </a:solidFill>
                          <a:latin typeface="Calibri"/>
                        </a:defRPr>
                      </a:lvl2pPr>
                      <a:lvl3pPr marL="914400" algn="l" defTabSz="914400" rtl="0" eaLnBrk="1" latinLnBrk="0" hangingPunct="1">
                        <a:defRPr kumimoji="1" sz="1800" b="1" kern="1200">
                          <a:solidFill>
                            <a:schemeClr val="tx1"/>
                          </a:solidFill>
                          <a:latin typeface="Calibri"/>
                        </a:defRPr>
                      </a:lvl3pPr>
                      <a:lvl4pPr marL="1371600" algn="l" defTabSz="914400" rtl="0" eaLnBrk="1" latinLnBrk="0" hangingPunct="1">
                        <a:defRPr kumimoji="1" sz="1800" b="1" kern="1200">
                          <a:solidFill>
                            <a:schemeClr val="tx1"/>
                          </a:solidFill>
                          <a:latin typeface="Calibri"/>
                        </a:defRPr>
                      </a:lvl4pPr>
                      <a:lvl5pPr marL="1828800" algn="l" defTabSz="914400" rtl="0" eaLnBrk="1" latinLnBrk="0" hangingPunct="1">
                        <a:defRPr kumimoji="1" sz="1800" b="1" kern="1200">
                          <a:solidFill>
                            <a:schemeClr val="tx1"/>
                          </a:solidFill>
                          <a:latin typeface="Calibri"/>
                        </a:defRPr>
                      </a:lvl5pPr>
                      <a:lvl6pPr marL="2286000" algn="l" defTabSz="914400" rtl="0" eaLnBrk="1" latinLnBrk="0" hangingPunct="1">
                        <a:defRPr kumimoji="1" sz="1800" b="1" kern="1200">
                          <a:solidFill>
                            <a:schemeClr val="tx1"/>
                          </a:solidFill>
                          <a:latin typeface="Calibri"/>
                        </a:defRPr>
                      </a:lvl6pPr>
                      <a:lvl7pPr marL="2743200" algn="l" defTabSz="914400" rtl="0" eaLnBrk="1" latinLnBrk="0" hangingPunct="1">
                        <a:defRPr kumimoji="1" sz="1800" b="1" kern="1200">
                          <a:solidFill>
                            <a:schemeClr val="tx1"/>
                          </a:solidFill>
                          <a:latin typeface="Calibri"/>
                        </a:defRPr>
                      </a:lvl7pPr>
                      <a:lvl8pPr marL="3200400" algn="l" defTabSz="914400" rtl="0" eaLnBrk="1" latinLnBrk="0" hangingPunct="1">
                        <a:defRPr kumimoji="1" sz="1800" b="1" kern="1200">
                          <a:solidFill>
                            <a:schemeClr val="tx1"/>
                          </a:solidFill>
                          <a:latin typeface="Calibri"/>
                        </a:defRPr>
                      </a:lvl8pPr>
                      <a:lvl9pPr marL="3657600" algn="l" defTabSz="914400" rtl="0" eaLnBrk="1" latinLnBrk="0" hangingPunct="1">
                        <a:defRPr kumimoji="1" sz="1800" b="1" kern="1200">
                          <a:solidFill>
                            <a:schemeClr val="tx1"/>
                          </a:solidFill>
                          <a:latin typeface="Calibri"/>
                        </a:defRPr>
                      </a:lvl9pPr>
                    </a:lstStyle>
                    <a:p>
                      <a:pPr marL="66675" algn="l">
                        <a:lnSpc>
                          <a:spcPts val="1400"/>
                        </a:lnSpc>
                        <a:spcAft>
                          <a:spcPts val="0"/>
                        </a:spcAft>
                      </a:pPr>
                      <a:r>
                        <a:rPr lang="ja-JP" sz="1400" kern="100" dirty="0">
                          <a:effectLst/>
                        </a:rPr>
                        <a:t>大畠　章宏</a:t>
                      </a:r>
                      <a:endParaRPr lang="ja-JP" sz="1400" kern="100" dirty="0">
                        <a:effectLst/>
                        <a:latin typeface="ＭＳ 明朝"/>
                        <a:cs typeface="Times New Roman"/>
                      </a:endParaRPr>
                    </a:p>
                  </a:txBody>
                  <a:tcPr marL="17780" marR="17780" marT="0" marB="0">
                    <a:lnL>
                      <a:noFill/>
                    </a:lnL>
                    <a:lnR>
                      <a:noFill/>
                    </a:lnR>
                    <a:lnT w="12700" cmpd="sng">
                      <a:solidFill>
                        <a:srgbClr val="F79646"/>
                      </a:solidFill>
                    </a:lnT>
                    <a:lnB>
                      <a:noFill/>
                    </a:lnB>
                    <a:lnTlToBr w="12700" cmpd="sng">
                      <a:noFill/>
                      <a:prstDash val="solid"/>
                    </a:lnTlToBr>
                    <a:lnBlToTr w="12700" cmpd="sng">
                      <a:noFill/>
                      <a:prstDash val="solid"/>
                    </a:lnBlToTr>
                    <a:solidFill>
                      <a:srgbClr val="F79646">
                        <a:alpha val="20000"/>
                      </a:srgbClr>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algn="l">
                        <a:lnSpc>
                          <a:spcPts val="1400"/>
                        </a:lnSpc>
                        <a:spcAft>
                          <a:spcPts val="0"/>
                        </a:spcAft>
                      </a:pPr>
                      <a:r>
                        <a:rPr lang="ja-JP" sz="1200" kern="100" dirty="0">
                          <a:effectLst/>
                        </a:rPr>
                        <a:t>衆議院議員</a:t>
                      </a:r>
                      <a:r>
                        <a:rPr lang="en-US" sz="1200" kern="100" dirty="0">
                          <a:effectLst/>
                        </a:rPr>
                        <a:t>[</a:t>
                      </a:r>
                      <a:r>
                        <a:rPr lang="ja-JP" altLang="en-US" sz="1200" kern="100" dirty="0">
                          <a:effectLst/>
                        </a:rPr>
                        <a:t>民進党</a:t>
                      </a:r>
                      <a:r>
                        <a:rPr lang="ja-JP" sz="1200" kern="100" dirty="0">
                          <a:effectLst/>
                        </a:rPr>
                        <a:t>茨城５区</a:t>
                      </a:r>
                      <a:r>
                        <a:rPr lang="en-US" sz="1200" kern="100" dirty="0">
                          <a:effectLst/>
                        </a:rPr>
                        <a:t>]</a:t>
                      </a:r>
                      <a:endParaRPr lang="ja-JP" sz="1200" kern="100" dirty="0">
                        <a:effectLst/>
                        <a:latin typeface="ＭＳ 明朝"/>
                        <a:cs typeface="Times New Roman"/>
                      </a:endParaRPr>
                    </a:p>
                  </a:txBody>
                  <a:tcPr marL="17780" marR="17780" marT="0" marB="0">
                    <a:lnL>
                      <a:noFill/>
                    </a:lnL>
                    <a:lnR>
                      <a:noFill/>
                    </a:lnR>
                    <a:lnT w="12700" cmpd="sng">
                      <a:solidFill>
                        <a:srgbClr val="F79646"/>
                      </a:solidFill>
                    </a:lnT>
                    <a:lnB>
                      <a:noFill/>
                    </a:lnB>
                    <a:lnTlToBr w="12700" cmpd="sng">
                      <a:noFill/>
                      <a:prstDash val="solid"/>
                    </a:lnTlToBr>
                    <a:lnBlToTr w="12700" cmpd="sng">
                      <a:noFill/>
                      <a:prstDash val="solid"/>
                    </a:lnBlToTr>
                    <a:solidFill>
                      <a:srgbClr val="F79646">
                        <a:alpha val="20000"/>
                      </a:srgbClr>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66675" marR="0" indent="0" algn="l" defTabSz="914400" rtl="0" eaLnBrk="1" fontAlgn="auto" latinLnBrk="0" hangingPunct="1">
                        <a:lnSpc>
                          <a:spcPts val="1400"/>
                        </a:lnSpc>
                        <a:spcBef>
                          <a:spcPts val="0"/>
                        </a:spcBef>
                        <a:spcAft>
                          <a:spcPts val="0"/>
                        </a:spcAft>
                        <a:buClrTx/>
                        <a:buSzTx/>
                        <a:buFontTx/>
                        <a:buNone/>
                        <a:tabLst/>
                        <a:defRPr/>
                      </a:pPr>
                      <a:r>
                        <a:rPr lang="ja-JP" altLang="ja-JP" sz="1400" b="1" kern="100" dirty="0">
                          <a:effectLst/>
                        </a:rPr>
                        <a:t>石上　俊雄</a:t>
                      </a:r>
                      <a:endParaRPr lang="ja-JP" altLang="ja-JP" sz="1400" b="1" kern="100" dirty="0">
                        <a:effectLst/>
                        <a:latin typeface="ＭＳ 明朝"/>
                        <a:cs typeface="Times New Roman"/>
                      </a:endParaRPr>
                    </a:p>
                  </a:txBody>
                  <a:tcPr marL="17780" marR="17780" marT="0" marB="0">
                    <a:lnL>
                      <a:noFill/>
                    </a:lnL>
                    <a:lnR>
                      <a:noFill/>
                    </a:lnR>
                    <a:lnT w="12700" cmpd="sng">
                      <a:solidFill>
                        <a:srgbClr val="F79646"/>
                      </a:solidFill>
                    </a:lnT>
                    <a:lnB>
                      <a:noFill/>
                    </a:lnB>
                    <a:lnTlToBr w="12700" cmpd="sng">
                      <a:noFill/>
                      <a:prstDash val="solid"/>
                    </a:lnTlToBr>
                    <a:lnBlToTr w="12700" cmpd="sng">
                      <a:noFill/>
                      <a:prstDash val="solid"/>
                    </a:lnBlToTr>
                    <a:solidFill>
                      <a:srgbClr val="F79646">
                        <a:alpha val="20000"/>
                      </a:srgbClr>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algn="l">
                        <a:lnSpc>
                          <a:spcPts val="1400"/>
                        </a:lnSpc>
                        <a:spcAft>
                          <a:spcPts val="0"/>
                        </a:spcAft>
                      </a:pPr>
                      <a:r>
                        <a:rPr lang="ja-JP" sz="1200" kern="100" dirty="0">
                          <a:effectLst/>
                        </a:rPr>
                        <a:t>参議院議員</a:t>
                      </a:r>
                      <a:r>
                        <a:rPr lang="en-US" sz="1200" kern="100" dirty="0">
                          <a:effectLst/>
                        </a:rPr>
                        <a:t>[</a:t>
                      </a:r>
                      <a:r>
                        <a:rPr lang="ja-JP" altLang="en-US" sz="1200" kern="100" dirty="0">
                          <a:effectLst/>
                        </a:rPr>
                        <a:t>民進党</a:t>
                      </a:r>
                      <a:r>
                        <a:rPr lang="ja-JP" sz="1200" kern="100" dirty="0">
                          <a:effectLst/>
                        </a:rPr>
                        <a:t>比例区</a:t>
                      </a:r>
                      <a:r>
                        <a:rPr lang="en-US" sz="1200" kern="100" dirty="0">
                          <a:effectLst/>
                        </a:rPr>
                        <a:t>]</a:t>
                      </a:r>
                      <a:endParaRPr lang="ja-JP" sz="1200" kern="100" dirty="0">
                        <a:effectLst/>
                        <a:latin typeface="ＭＳ 明朝"/>
                        <a:cs typeface="Times New Roman"/>
                      </a:endParaRPr>
                    </a:p>
                  </a:txBody>
                  <a:tcPr marL="17780" marR="17780" marT="0" marB="0">
                    <a:lnL>
                      <a:noFill/>
                    </a:lnL>
                    <a:lnR>
                      <a:noFill/>
                    </a:lnR>
                    <a:lnT w="12700" cmpd="sng">
                      <a:solidFill>
                        <a:srgbClr val="F79646"/>
                      </a:solidFill>
                    </a:lnT>
                    <a:lnB>
                      <a:noFill/>
                    </a:lnB>
                    <a:lnTlToBr w="12700" cmpd="sng">
                      <a:noFill/>
                      <a:prstDash val="solid"/>
                    </a:lnTlToBr>
                    <a:lnBlToTr w="12700" cmpd="sng">
                      <a:noFill/>
                      <a:prstDash val="solid"/>
                    </a:lnBlToTr>
                    <a:solidFill>
                      <a:srgbClr val="F79646">
                        <a:alpha val="20000"/>
                      </a:srgbClr>
                    </a:solidFill>
                  </a:tcPr>
                </a:tc>
                <a:extLst>
                  <a:ext uri="{0D108BD9-81ED-4DB2-BD59-A6C34878D82A}">
                    <a16:rowId xmlns="" xmlns:a16="http://schemas.microsoft.com/office/drawing/2014/main" val="10001"/>
                  </a:ext>
                </a:extLst>
              </a:tr>
              <a:tr h="0">
                <a:tc>
                  <a:txBody>
                    <a:bodyPr/>
                    <a:lstStyle>
                      <a:lvl1pPr marL="0" algn="l" defTabSz="914400" rtl="0" eaLnBrk="1" latinLnBrk="0" hangingPunct="1">
                        <a:defRPr kumimoji="1" sz="1800" b="1" kern="1200">
                          <a:solidFill>
                            <a:schemeClr val="tx1"/>
                          </a:solidFill>
                          <a:latin typeface="Calibri"/>
                        </a:defRPr>
                      </a:lvl1pPr>
                      <a:lvl2pPr marL="457200" algn="l" defTabSz="914400" rtl="0" eaLnBrk="1" latinLnBrk="0" hangingPunct="1">
                        <a:defRPr kumimoji="1" sz="1800" b="1" kern="1200">
                          <a:solidFill>
                            <a:schemeClr val="tx1"/>
                          </a:solidFill>
                          <a:latin typeface="Calibri"/>
                        </a:defRPr>
                      </a:lvl2pPr>
                      <a:lvl3pPr marL="914400" algn="l" defTabSz="914400" rtl="0" eaLnBrk="1" latinLnBrk="0" hangingPunct="1">
                        <a:defRPr kumimoji="1" sz="1800" b="1" kern="1200">
                          <a:solidFill>
                            <a:schemeClr val="tx1"/>
                          </a:solidFill>
                          <a:latin typeface="Calibri"/>
                        </a:defRPr>
                      </a:lvl3pPr>
                      <a:lvl4pPr marL="1371600" algn="l" defTabSz="914400" rtl="0" eaLnBrk="1" latinLnBrk="0" hangingPunct="1">
                        <a:defRPr kumimoji="1" sz="1800" b="1" kern="1200">
                          <a:solidFill>
                            <a:schemeClr val="tx1"/>
                          </a:solidFill>
                          <a:latin typeface="Calibri"/>
                        </a:defRPr>
                      </a:lvl4pPr>
                      <a:lvl5pPr marL="1828800" algn="l" defTabSz="914400" rtl="0" eaLnBrk="1" latinLnBrk="0" hangingPunct="1">
                        <a:defRPr kumimoji="1" sz="1800" b="1" kern="1200">
                          <a:solidFill>
                            <a:schemeClr val="tx1"/>
                          </a:solidFill>
                          <a:latin typeface="Calibri"/>
                        </a:defRPr>
                      </a:lvl5pPr>
                      <a:lvl6pPr marL="2286000" algn="l" defTabSz="914400" rtl="0" eaLnBrk="1" latinLnBrk="0" hangingPunct="1">
                        <a:defRPr kumimoji="1" sz="1800" b="1" kern="1200">
                          <a:solidFill>
                            <a:schemeClr val="tx1"/>
                          </a:solidFill>
                          <a:latin typeface="Calibri"/>
                        </a:defRPr>
                      </a:lvl6pPr>
                      <a:lvl7pPr marL="2743200" algn="l" defTabSz="914400" rtl="0" eaLnBrk="1" latinLnBrk="0" hangingPunct="1">
                        <a:defRPr kumimoji="1" sz="1800" b="1" kern="1200">
                          <a:solidFill>
                            <a:schemeClr val="tx1"/>
                          </a:solidFill>
                          <a:latin typeface="Calibri"/>
                        </a:defRPr>
                      </a:lvl7pPr>
                      <a:lvl8pPr marL="3200400" algn="l" defTabSz="914400" rtl="0" eaLnBrk="1" latinLnBrk="0" hangingPunct="1">
                        <a:defRPr kumimoji="1" sz="1800" b="1" kern="1200">
                          <a:solidFill>
                            <a:schemeClr val="tx1"/>
                          </a:solidFill>
                          <a:latin typeface="Calibri"/>
                        </a:defRPr>
                      </a:lvl8pPr>
                      <a:lvl9pPr marL="3657600" algn="l" defTabSz="914400" rtl="0" eaLnBrk="1" latinLnBrk="0" hangingPunct="1">
                        <a:defRPr kumimoji="1" sz="1800" b="1" kern="1200">
                          <a:solidFill>
                            <a:schemeClr val="tx1"/>
                          </a:solidFill>
                          <a:latin typeface="Calibri"/>
                        </a:defRPr>
                      </a:lvl9pPr>
                    </a:lstStyle>
                    <a:p>
                      <a:pPr marL="66675" algn="l">
                        <a:lnSpc>
                          <a:spcPts val="1400"/>
                        </a:lnSpc>
                        <a:spcAft>
                          <a:spcPts val="0"/>
                        </a:spcAft>
                      </a:pPr>
                      <a:r>
                        <a:rPr lang="ja-JP" sz="1400" kern="100" dirty="0">
                          <a:effectLst/>
                        </a:rPr>
                        <a:t>平野　博文</a:t>
                      </a:r>
                      <a:endParaRPr lang="ja-JP" sz="14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algn="l">
                        <a:lnSpc>
                          <a:spcPts val="1400"/>
                        </a:lnSpc>
                        <a:spcAft>
                          <a:spcPts val="0"/>
                        </a:spcAft>
                      </a:pPr>
                      <a:r>
                        <a:rPr lang="ja-JP" sz="1200" kern="100" dirty="0">
                          <a:effectLst/>
                        </a:rPr>
                        <a:t>衆議院議員</a:t>
                      </a:r>
                      <a:r>
                        <a:rPr lang="en-US" sz="1200" kern="100" dirty="0">
                          <a:effectLst/>
                        </a:rPr>
                        <a:t>[</a:t>
                      </a:r>
                      <a:r>
                        <a:rPr lang="ja-JP" altLang="en-US" sz="1200" kern="100" dirty="0">
                          <a:effectLst/>
                        </a:rPr>
                        <a:t>民進党</a:t>
                      </a:r>
                      <a:r>
                        <a:rPr lang="ja-JP" sz="1200" kern="100" dirty="0">
                          <a:effectLst/>
                        </a:rPr>
                        <a:t>大阪</a:t>
                      </a:r>
                      <a:r>
                        <a:rPr lang="en-US" sz="1200" kern="100" dirty="0">
                          <a:effectLst/>
                        </a:rPr>
                        <a:t>11</a:t>
                      </a:r>
                      <a:r>
                        <a:rPr lang="ja-JP" sz="1200" kern="100" dirty="0">
                          <a:effectLst/>
                        </a:rPr>
                        <a:t>区</a:t>
                      </a:r>
                      <a:r>
                        <a:rPr lang="en-US" sz="1200" kern="100" dirty="0">
                          <a:effectLst/>
                        </a:rPr>
                        <a:t>]</a:t>
                      </a:r>
                      <a:endParaRPr lang="ja-JP" sz="12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66675" algn="l">
                        <a:lnSpc>
                          <a:spcPts val="1400"/>
                        </a:lnSpc>
                        <a:spcAft>
                          <a:spcPts val="0"/>
                        </a:spcAft>
                      </a:pPr>
                      <a:r>
                        <a:rPr lang="ja-JP" altLang="en-US" sz="1400" b="1" kern="100" dirty="0">
                          <a:effectLst/>
                          <a:latin typeface="ＭＳ 明朝"/>
                          <a:cs typeface="Times New Roman"/>
                        </a:rPr>
                        <a:t>矢田</a:t>
                      </a:r>
                      <a:r>
                        <a:rPr lang="ja-JP" altLang="en-US" sz="1400" b="1" kern="100" dirty="0">
                          <a:effectLst/>
                          <a:latin typeface="Calibri"/>
                          <a:cs typeface="+mn-cs"/>
                        </a:rPr>
                        <a:t>　</a:t>
                      </a:r>
                      <a:r>
                        <a:rPr lang="ja-JP" altLang="en-US" sz="1400" b="1" kern="100" dirty="0" err="1">
                          <a:effectLst/>
                          <a:latin typeface="ＭＳ 明朝"/>
                          <a:cs typeface="Times New Roman"/>
                        </a:rPr>
                        <a:t>わか</a:t>
                      </a:r>
                      <a:r>
                        <a:rPr lang="ja-JP" altLang="en-US" sz="1400" b="1" kern="100" dirty="0">
                          <a:effectLst/>
                          <a:latin typeface="ＭＳ 明朝"/>
                          <a:cs typeface="Times New Roman"/>
                        </a:rPr>
                        <a:t>子</a:t>
                      </a:r>
                      <a:endParaRPr lang="ja-JP" sz="1400" b="1"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algn="l">
                        <a:lnSpc>
                          <a:spcPts val="1400"/>
                        </a:lnSpc>
                        <a:spcAft>
                          <a:spcPts val="0"/>
                        </a:spcAft>
                      </a:pPr>
                      <a:r>
                        <a:rPr lang="ja-JP" sz="1200" kern="100" dirty="0">
                          <a:effectLst/>
                        </a:rPr>
                        <a:t>参議院議員</a:t>
                      </a:r>
                      <a:r>
                        <a:rPr lang="en-US" sz="1200" kern="100" dirty="0">
                          <a:effectLst/>
                        </a:rPr>
                        <a:t>[</a:t>
                      </a:r>
                      <a:r>
                        <a:rPr lang="ja-JP" altLang="en-US" sz="1200" kern="100" dirty="0">
                          <a:effectLst/>
                        </a:rPr>
                        <a:t>民進党</a:t>
                      </a:r>
                      <a:r>
                        <a:rPr lang="ja-JP" sz="1200" kern="100" dirty="0">
                          <a:effectLst/>
                        </a:rPr>
                        <a:t>比例区</a:t>
                      </a:r>
                      <a:r>
                        <a:rPr lang="en-US" sz="1200" kern="100" dirty="0">
                          <a:effectLst/>
                        </a:rPr>
                        <a:t>]</a:t>
                      </a:r>
                      <a:endParaRPr lang="ja-JP" sz="12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0">
                <a:tc>
                  <a:txBody>
                    <a:bodyPr/>
                    <a:lstStyle>
                      <a:lvl1pPr marL="0" algn="l" defTabSz="914400" rtl="0" eaLnBrk="1" latinLnBrk="0" hangingPunct="1">
                        <a:defRPr kumimoji="1" sz="1800" b="1" kern="1200">
                          <a:solidFill>
                            <a:schemeClr val="tx1"/>
                          </a:solidFill>
                          <a:latin typeface="Calibri"/>
                        </a:defRPr>
                      </a:lvl1pPr>
                      <a:lvl2pPr marL="457200" algn="l" defTabSz="914400" rtl="0" eaLnBrk="1" latinLnBrk="0" hangingPunct="1">
                        <a:defRPr kumimoji="1" sz="1800" b="1" kern="1200">
                          <a:solidFill>
                            <a:schemeClr val="tx1"/>
                          </a:solidFill>
                          <a:latin typeface="Calibri"/>
                        </a:defRPr>
                      </a:lvl2pPr>
                      <a:lvl3pPr marL="914400" algn="l" defTabSz="914400" rtl="0" eaLnBrk="1" latinLnBrk="0" hangingPunct="1">
                        <a:defRPr kumimoji="1" sz="1800" b="1" kern="1200">
                          <a:solidFill>
                            <a:schemeClr val="tx1"/>
                          </a:solidFill>
                          <a:latin typeface="Calibri"/>
                        </a:defRPr>
                      </a:lvl3pPr>
                      <a:lvl4pPr marL="1371600" algn="l" defTabSz="914400" rtl="0" eaLnBrk="1" latinLnBrk="0" hangingPunct="1">
                        <a:defRPr kumimoji="1" sz="1800" b="1" kern="1200">
                          <a:solidFill>
                            <a:schemeClr val="tx1"/>
                          </a:solidFill>
                          <a:latin typeface="Calibri"/>
                        </a:defRPr>
                      </a:lvl4pPr>
                      <a:lvl5pPr marL="1828800" algn="l" defTabSz="914400" rtl="0" eaLnBrk="1" latinLnBrk="0" hangingPunct="1">
                        <a:defRPr kumimoji="1" sz="1800" b="1" kern="1200">
                          <a:solidFill>
                            <a:schemeClr val="tx1"/>
                          </a:solidFill>
                          <a:latin typeface="Calibri"/>
                        </a:defRPr>
                      </a:lvl5pPr>
                      <a:lvl6pPr marL="2286000" algn="l" defTabSz="914400" rtl="0" eaLnBrk="1" latinLnBrk="0" hangingPunct="1">
                        <a:defRPr kumimoji="1" sz="1800" b="1" kern="1200">
                          <a:solidFill>
                            <a:schemeClr val="tx1"/>
                          </a:solidFill>
                          <a:latin typeface="Calibri"/>
                        </a:defRPr>
                      </a:lvl6pPr>
                      <a:lvl7pPr marL="2743200" algn="l" defTabSz="914400" rtl="0" eaLnBrk="1" latinLnBrk="0" hangingPunct="1">
                        <a:defRPr kumimoji="1" sz="1800" b="1" kern="1200">
                          <a:solidFill>
                            <a:schemeClr val="tx1"/>
                          </a:solidFill>
                          <a:latin typeface="Calibri"/>
                        </a:defRPr>
                      </a:lvl7pPr>
                      <a:lvl8pPr marL="3200400" algn="l" defTabSz="914400" rtl="0" eaLnBrk="1" latinLnBrk="0" hangingPunct="1">
                        <a:defRPr kumimoji="1" sz="1800" b="1" kern="1200">
                          <a:solidFill>
                            <a:schemeClr val="tx1"/>
                          </a:solidFill>
                          <a:latin typeface="Calibri"/>
                        </a:defRPr>
                      </a:lvl8pPr>
                      <a:lvl9pPr marL="3657600" algn="l" defTabSz="914400" rtl="0" eaLnBrk="1" latinLnBrk="0" hangingPunct="1">
                        <a:defRPr kumimoji="1" sz="1800" b="1" kern="1200">
                          <a:solidFill>
                            <a:schemeClr val="tx1"/>
                          </a:solidFill>
                          <a:latin typeface="Calibri"/>
                        </a:defRPr>
                      </a:lvl9pPr>
                    </a:lstStyle>
                    <a:p>
                      <a:pPr marL="66675" algn="l">
                        <a:lnSpc>
                          <a:spcPts val="1400"/>
                        </a:lnSpc>
                        <a:spcAft>
                          <a:spcPts val="0"/>
                        </a:spcAft>
                      </a:pPr>
                      <a:r>
                        <a:rPr lang="ja-JP" sz="1400" kern="100" dirty="0">
                          <a:effectLst/>
                        </a:rPr>
                        <a:t>近藤　洋介</a:t>
                      </a:r>
                      <a:endParaRPr lang="ja-JP" sz="14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solidFill>
                      <a:srgbClr val="F79646">
                        <a:alpha val="20000"/>
                      </a:srgbClr>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algn="l">
                        <a:lnSpc>
                          <a:spcPts val="1400"/>
                        </a:lnSpc>
                        <a:spcAft>
                          <a:spcPts val="0"/>
                        </a:spcAft>
                      </a:pPr>
                      <a:r>
                        <a:rPr lang="ja-JP" sz="1200" kern="100" dirty="0">
                          <a:effectLst/>
                        </a:rPr>
                        <a:t>衆議院議員</a:t>
                      </a:r>
                      <a:r>
                        <a:rPr lang="en-US" sz="1200" kern="100" dirty="0">
                          <a:effectLst/>
                        </a:rPr>
                        <a:t>[</a:t>
                      </a:r>
                      <a:r>
                        <a:rPr lang="ja-JP" altLang="en-US" sz="1200" kern="100" dirty="0">
                          <a:effectLst/>
                        </a:rPr>
                        <a:t>民進党</a:t>
                      </a:r>
                      <a:r>
                        <a:rPr lang="ja-JP" sz="1200" kern="100" dirty="0">
                          <a:effectLst/>
                        </a:rPr>
                        <a:t>山形２区</a:t>
                      </a:r>
                      <a:r>
                        <a:rPr lang="en-US" sz="1200" kern="100" dirty="0">
                          <a:effectLst/>
                        </a:rPr>
                        <a:t>]</a:t>
                      </a:r>
                      <a:endParaRPr lang="ja-JP" sz="12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solidFill>
                      <a:srgbClr val="F79646">
                        <a:alpha val="20000"/>
                      </a:srgbClr>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66675" algn="l">
                        <a:lnSpc>
                          <a:spcPts val="1400"/>
                        </a:lnSpc>
                        <a:spcAft>
                          <a:spcPts val="0"/>
                        </a:spcAft>
                      </a:pPr>
                      <a:r>
                        <a:rPr lang="ja-JP" sz="1400" b="1" kern="100" dirty="0">
                          <a:effectLst/>
                        </a:rPr>
                        <a:t>藤田　幸久</a:t>
                      </a:r>
                      <a:endParaRPr lang="ja-JP" sz="1400" b="1"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solidFill>
                      <a:srgbClr val="F79646">
                        <a:alpha val="20000"/>
                      </a:srgbClr>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algn="l">
                        <a:lnSpc>
                          <a:spcPts val="1400"/>
                        </a:lnSpc>
                        <a:spcAft>
                          <a:spcPts val="0"/>
                        </a:spcAft>
                      </a:pPr>
                      <a:r>
                        <a:rPr lang="ja-JP" sz="1200" kern="100" dirty="0">
                          <a:effectLst/>
                        </a:rPr>
                        <a:t>参議院議員</a:t>
                      </a:r>
                      <a:r>
                        <a:rPr lang="en-US" sz="1200" kern="100" dirty="0">
                          <a:effectLst/>
                        </a:rPr>
                        <a:t>[</a:t>
                      </a:r>
                      <a:r>
                        <a:rPr lang="ja-JP" altLang="en-US" sz="1200" kern="100" dirty="0">
                          <a:effectLst/>
                        </a:rPr>
                        <a:t>民進党</a:t>
                      </a:r>
                      <a:r>
                        <a:rPr lang="ja-JP" sz="1200" kern="100" dirty="0">
                          <a:effectLst/>
                        </a:rPr>
                        <a:t>茨城選挙区</a:t>
                      </a:r>
                      <a:r>
                        <a:rPr lang="en-US" sz="1200" kern="100" dirty="0">
                          <a:effectLst/>
                        </a:rPr>
                        <a:t>]</a:t>
                      </a:r>
                      <a:endParaRPr lang="ja-JP" sz="12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solidFill>
                      <a:srgbClr val="F79646">
                        <a:alpha val="20000"/>
                      </a:srgbClr>
                    </a:solidFill>
                  </a:tcPr>
                </a:tc>
                <a:extLst>
                  <a:ext uri="{0D108BD9-81ED-4DB2-BD59-A6C34878D82A}">
                    <a16:rowId xmlns="" xmlns:a16="http://schemas.microsoft.com/office/drawing/2014/main" val="10003"/>
                  </a:ext>
                </a:extLst>
              </a:tr>
              <a:tr h="0">
                <a:tc>
                  <a:txBody>
                    <a:bodyPr/>
                    <a:lstStyle>
                      <a:lvl1pPr marL="0" algn="l" defTabSz="914400" rtl="0" eaLnBrk="1" latinLnBrk="0" hangingPunct="1">
                        <a:defRPr kumimoji="1" sz="1800" b="1" kern="1200">
                          <a:solidFill>
                            <a:schemeClr val="tx1"/>
                          </a:solidFill>
                          <a:latin typeface="Calibri"/>
                        </a:defRPr>
                      </a:lvl1pPr>
                      <a:lvl2pPr marL="457200" algn="l" defTabSz="914400" rtl="0" eaLnBrk="1" latinLnBrk="0" hangingPunct="1">
                        <a:defRPr kumimoji="1" sz="1800" b="1" kern="1200">
                          <a:solidFill>
                            <a:schemeClr val="tx1"/>
                          </a:solidFill>
                          <a:latin typeface="Calibri"/>
                        </a:defRPr>
                      </a:lvl2pPr>
                      <a:lvl3pPr marL="914400" algn="l" defTabSz="914400" rtl="0" eaLnBrk="1" latinLnBrk="0" hangingPunct="1">
                        <a:defRPr kumimoji="1" sz="1800" b="1" kern="1200">
                          <a:solidFill>
                            <a:schemeClr val="tx1"/>
                          </a:solidFill>
                          <a:latin typeface="Calibri"/>
                        </a:defRPr>
                      </a:lvl3pPr>
                      <a:lvl4pPr marL="1371600" algn="l" defTabSz="914400" rtl="0" eaLnBrk="1" latinLnBrk="0" hangingPunct="1">
                        <a:defRPr kumimoji="1" sz="1800" b="1" kern="1200">
                          <a:solidFill>
                            <a:schemeClr val="tx1"/>
                          </a:solidFill>
                          <a:latin typeface="Calibri"/>
                        </a:defRPr>
                      </a:lvl4pPr>
                      <a:lvl5pPr marL="1828800" algn="l" defTabSz="914400" rtl="0" eaLnBrk="1" latinLnBrk="0" hangingPunct="1">
                        <a:defRPr kumimoji="1" sz="1800" b="1" kern="1200">
                          <a:solidFill>
                            <a:schemeClr val="tx1"/>
                          </a:solidFill>
                          <a:latin typeface="Calibri"/>
                        </a:defRPr>
                      </a:lvl5pPr>
                      <a:lvl6pPr marL="2286000" algn="l" defTabSz="914400" rtl="0" eaLnBrk="1" latinLnBrk="0" hangingPunct="1">
                        <a:defRPr kumimoji="1" sz="1800" b="1" kern="1200">
                          <a:solidFill>
                            <a:schemeClr val="tx1"/>
                          </a:solidFill>
                          <a:latin typeface="Calibri"/>
                        </a:defRPr>
                      </a:lvl6pPr>
                      <a:lvl7pPr marL="2743200" algn="l" defTabSz="914400" rtl="0" eaLnBrk="1" latinLnBrk="0" hangingPunct="1">
                        <a:defRPr kumimoji="1" sz="1800" b="1" kern="1200">
                          <a:solidFill>
                            <a:schemeClr val="tx1"/>
                          </a:solidFill>
                          <a:latin typeface="Calibri"/>
                        </a:defRPr>
                      </a:lvl7pPr>
                      <a:lvl8pPr marL="3200400" algn="l" defTabSz="914400" rtl="0" eaLnBrk="1" latinLnBrk="0" hangingPunct="1">
                        <a:defRPr kumimoji="1" sz="1800" b="1" kern="1200">
                          <a:solidFill>
                            <a:schemeClr val="tx1"/>
                          </a:solidFill>
                          <a:latin typeface="Calibri"/>
                        </a:defRPr>
                      </a:lvl8pPr>
                      <a:lvl9pPr marL="3657600" algn="l" defTabSz="914400" rtl="0" eaLnBrk="1" latinLnBrk="0" hangingPunct="1">
                        <a:defRPr kumimoji="1" sz="1800" b="1" kern="1200">
                          <a:solidFill>
                            <a:schemeClr val="tx1"/>
                          </a:solidFill>
                          <a:latin typeface="Calibri"/>
                        </a:defRPr>
                      </a:lvl9pPr>
                    </a:lstStyle>
                    <a:p>
                      <a:pPr marL="66675" algn="l">
                        <a:lnSpc>
                          <a:spcPts val="1400"/>
                        </a:lnSpc>
                        <a:spcAft>
                          <a:spcPts val="0"/>
                        </a:spcAft>
                      </a:pPr>
                      <a:r>
                        <a:rPr lang="ja-JP" sz="1400" kern="100" dirty="0">
                          <a:effectLst/>
                        </a:rPr>
                        <a:t>玄葉光一郎</a:t>
                      </a:r>
                      <a:endParaRPr lang="ja-JP" sz="14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algn="l">
                        <a:lnSpc>
                          <a:spcPts val="1400"/>
                        </a:lnSpc>
                        <a:spcAft>
                          <a:spcPts val="0"/>
                        </a:spcAft>
                      </a:pPr>
                      <a:r>
                        <a:rPr lang="ja-JP" sz="1200" kern="100" dirty="0">
                          <a:effectLst/>
                        </a:rPr>
                        <a:t>衆議院議員</a:t>
                      </a:r>
                      <a:r>
                        <a:rPr lang="en-US" sz="1200" kern="100" dirty="0">
                          <a:effectLst/>
                        </a:rPr>
                        <a:t>[</a:t>
                      </a:r>
                      <a:r>
                        <a:rPr lang="ja-JP" altLang="en-US" sz="1200" kern="100" dirty="0">
                          <a:effectLst/>
                        </a:rPr>
                        <a:t>民進党</a:t>
                      </a:r>
                      <a:r>
                        <a:rPr lang="ja-JP" sz="1200" kern="100" dirty="0">
                          <a:effectLst/>
                        </a:rPr>
                        <a:t>福島３区</a:t>
                      </a:r>
                      <a:r>
                        <a:rPr lang="en-US" sz="1200" kern="100" dirty="0">
                          <a:effectLst/>
                        </a:rPr>
                        <a:t>]</a:t>
                      </a:r>
                      <a:endParaRPr lang="ja-JP" sz="12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66675" algn="l">
                        <a:lnSpc>
                          <a:spcPts val="1400"/>
                        </a:lnSpc>
                        <a:spcAft>
                          <a:spcPts val="0"/>
                        </a:spcAft>
                      </a:pPr>
                      <a:r>
                        <a:rPr lang="ja-JP" sz="1400" b="1" kern="100" dirty="0">
                          <a:effectLst/>
                        </a:rPr>
                        <a:t>大野　元裕</a:t>
                      </a:r>
                      <a:endParaRPr lang="ja-JP" sz="1400" b="1"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algn="l">
                        <a:lnSpc>
                          <a:spcPts val="1400"/>
                        </a:lnSpc>
                        <a:spcAft>
                          <a:spcPts val="0"/>
                        </a:spcAft>
                      </a:pPr>
                      <a:r>
                        <a:rPr lang="ja-JP" sz="1200" kern="100" dirty="0">
                          <a:effectLst/>
                        </a:rPr>
                        <a:t>参議院議員</a:t>
                      </a:r>
                      <a:r>
                        <a:rPr lang="en-US" sz="1200" kern="100" dirty="0">
                          <a:effectLst/>
                        </a:rPr>
                        <a:t>[</a:t>
                      </a:r>
                      <a:r>
                        <a:rPr lang="ja-JP" altLang="en-US" sz="1200" kern="100" dirty="0">
                          <a:effectLst/>
                        </a:rPr>
                        <a:t>民進党</a:t>
                      </a:r>
                      <a:r>
                        <a:rPr lang="ja-JP" sz="1200" kern="100" dirty="0">
                          <a:effectLst/>
                        </a:rPr>
                        <a:t>埼玉選挙区</a:t>
                      </a:r>
                      <a:r>
                        <a:rPr lang="en-US" sz="1200" kern="100" dirty="0">
                          <a:effectLst/>
                        </a:rPr>
                        <a:t>]</a:t>
                      </a:r>
                      <a:endParaRPr lang="ja-JP" sz="12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0">
                <a:tc>
                  <a:txBody>
                    <a:bodyPr/>
                    <a:lstStyle>
                      <a:lvl1pPr marL="0" algn="l" defTabSz="914400" rtl="0" eaLnBrk="1" latinLnBrk="0" hangingPunct="1">
                        <a:defRPr kumimoji="1" sz="1800" b="1" kern="1200">
                          <a:solidFill>
                            <a:schemeClr val="tx1"/>
                          </a:solidFill>
                          <a:latin typeface="Calibri"/>
                        </a:defRPr>
                      </a:lvl1pPr>
                      <a:lvl2pPr marL="457200" algn="l" defTabSz="914400" rtl="0" eaLnBrk="1" latinLnBrk="0" hangingPunct="1">
                        <a:defRPr kumimoji="1" sz="1800" b="1" kern="1200">
                          <a:solidFill>
                            <a:schemeClr val="tx1"/>
                          </a:solidFill>
                          <a:latin typeface="Calibri"/>
                        </a:defRPr>
                      </a:lvl2pPr>
                      <a:lvl3pPr marL="914400" algn="l" defTabSz="914400" rtl="0" eaLnBrk="1" latinLnBrk="0" hangingPunct="1">
                        <a:defRPr kumimoji="1" sz="1800" b="1" kern="1200">
                          <a:solidFill>
                            <a:schemeClr val="tx1"/>
                          </a:solidFill>
                          <a:latin typeface="Calibri"/>
                        </a:defRPr>
                      </a:lvl3pPr>
                      <a:lvl4pPr marL="1371600" algn="l" defTabSz="914400" rtl="0" eaLnBrk="1" latinLnBrk="0" hangingPunct="1">
                        <a:defRPr kumimoji="1" sz="1800" b="1" kern="1200">
                          <a:solidFill>
                            <a:schemeClr val="tx1"/>
                          </a:solidFill>
                          <a:latin typeface="Calibri"/>
                        </a:defRPr>
                      </a:lvl4pPr>
                      <a:lvl5pPr marL="1828800" algn="l" defTabSz="914400" rtl="0" eaLnBrk="1" latinLnBrk="0" hangingPunct="1">
                        <a:defRPr kumimoji="1" sz="1800" b="1" kern="1200">
                          <a:solidFill>
                            <a:schemeClr val="tx1"/>
                          </a:solidFill>
                          <a:latin typeface="Calibri"/>
                        </a:defRPr>
                      </a:lvl5pPr>
                      <a:lvl6pPr marL="2286000" algn="l" defTabSz="914400" rtl="0" eaLnBrk="1" latinLnBrk="0" hangingPunct="1">
                        <a:defRPr kumimoji="1" sz="1800" b="1" kern="1200">
                          <a:solidFill>
                            <a:schemeClr val="tx1"/>
                          </a:solidFill>
                          <a:latin typeface="Calibri"/>
                        </a:defRPr>
                      </a:lvl6pPr>
                      <a:lvl7pPr marL="2743200" algn="l" defTabSz="914400" rtl="0" eaLnBrk="1" latinLnBrk="0" hangingPunct="1">
                        <a:defRPr kumimoji="1" sz="1800" b="1" kern="1200">
                          <a:solidFill>
                            <a:schemeClr val="tx1"/>
                          </a:solidFill>
                          <a:latin typeface="Calibri"/>
                        </a:defRPr>
                      </a:lvl7pPr>
                      <a:lvl8pPr marL="3200400" algn="l" defTabSz="914400" rtl="0" eaLnBrk="1" latinLnBrk="0" hangingPunct="1">
                        <a:defRPr kumimoji="1" sz="1800" b="1" kern="1200">
                          <a:solidFill>
                            <a:schemeClr val="tx1"/>
                          </a:solidFill>
                          <a:latin typeface="Calibri"/>
                        </a:defRPr>
                      </a:lvl8pPr>
                      <a:lvl9pPr marL="3657600" algn="l" defTabSz="914400" rtl="0" eaLnBrk="1" latinLnBrk="0" hangingPunct="1">
                        <a:defRPr kumimoji="1" sz="1800" b="1" kern="1200">
                          <a:solidFill>
                            <a:schemeClr val="tx1"/>
                          </a:solidFill>
                          <a:latin typeface="Calibri"/>
                        </a:defRPr>
                      </a:lvl9pPr>
                    </a:lstStyle>
                    <a:p>
                      <a:pPr marL="66675" algn="l">
                        <a:lnSpc>
                          <a:spcPts val="1400"/>
                        </a:lnSpc>
                        <a:spcAft>
                          <a:spcPts val="0"/>
                        </a:spcAft>
                      </a:pPr>
                      <a:r>
                        <a:rPr lang="ja-JP" sz="1400" kern="100" dirty="0">
                          <a:effectLst/>
                        </a:rPr>
                        <a:t>枝野　幸男</a:t>
                      </a:r>
                      <a:endParaRPr lang="ja-JP" sz="14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solidFill>
                      <a:srgbClr val="F79646">
                        <a:alpha val="20000"/>
                      </a:srgbClr>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algn="l">
                        <a:lnSpc>
                          <a:spcPts val="1400"/>
                        </a:lnSpc>
                        <a:spcAft>
                          <a:spcPts val="0"/>
                        </a:spcAft>
                      </a:pPr>
                      <a:r>
                        <a:rPr lang="ja-JP" sz="1200" kern="100" dirty="0">
                          <a:effectLst/>
                        </a:rPr>
                        <a:t>衆議院議員</a:t>
                      </a:r>
                      <a:r>
                        <a:rPr lang="en-US" sz="1200" kern="100" dirty="0">
                          <a:effectLst/>
                        </a:rPr>
                        <a:t>[</a:t>
                      </a:r>
                      <a:r>
                        <a:rPr lang="ja-JP" altLang="en-US" sz="1200" kern="100" dirty="0">
                          <a:effectLst/>
                        </a:rPr>
                        <a:t>民進党</a:t>
                      </a:r>
                      <a:r>
                        <a:rPr lang="ja-JP" sz="1200" kern="100" dirty="0">
                          <a:effectLst/>
                        </a:rPr>
                        <a:t>埼玉５区</a:t>
                      </a:r>
                      <a:r>
                        <a:rPr lang="en-US" sz="1200" kern="100" dirty="0">
                          <a:effectLst/>
                        </a:rPr>
                        <a:t>]</a:t>
                      </a:r>
                      <a:endParaRPr lang="ja-JP" sz="12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solidFill>
                      <a:srgbClr val="F79646">
                        <a:alpha val="20000"/>
                      </a:srgbClr>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66675" algn="l">
                        <a:lnSpc>
                          <a:spcPts val="1400"/>
                        </a:lnSpc>
                        <a:spcAft>
                          <a:spcPts val="0"/>
                        </a:spcAft>
                      </a:pPr>
                      <a:r>
                        <a:rPr lang="ja-JP" sz="1400" b="1" kern="100" dirty="0">
                          <a:effectLst/>
                        </a:rPr>
                        <a:t>小西　洋之</a:t>
                      </a:r>
                      <a:endParaRPr lang="ja-JP" sz="1400" b="1"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solidFill>
                      <a:srgbClr val="F79646">
                        <a:alpha val="20000"/>
                      </a:srgbClr>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algn="l">
                        <a:lnSpc>
                          <a:spcPts val="1400"/>
                        </a:lnSpc>
                        <a:spcAft>
                          <a:spcPts val="0"/>
                        </a:spcAft>
                      </a:pPr>
                      <a:r>
                        <a:rPr lang="ja-JP" sz="1200" kern="100" dirty="0">
                          <a:effectLst/>
                        </a:rPr>
                        <a:t>参議院議員</a:t>
                      </a:r>
                      <a:r>
                        <a:rPr lang="en-US" sz="1200" kern="100" dirty="0">
                          <a:effectLst/>
                        </a:rPr>
                        <a:t>[</a:t>
                      </a:r>
                      <a:r>
                        <a:rPr lang="ja-JP" altLang="en-US" sz="1200" kern="100" dirty="0">
                          <a:effectLst/>
                        </a:rPr>
                        <a:t>民進党</a:t>
                      </a:r>
                      <a:r>
                        <a:rPr lang="ja-JP" sz="1200" kern="100" dirty="0">
                          <a:effectLst/>
                        </a:rPr>
                        <a:t>千葉選挙区</a:t>
                      </a:r>
                      <a:r>
                        <a:rPr lang="en-US" sz="1200" kern="100" dirty="0">
                          <a:effectLst/>
                        </a:rPr>
                        <a:t>]</a:t>
                      </a:r>
                      <a:endParaRPr lang="ja-JP" sz="12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solidFill>
                      <a:srgbClr val="F79646">
                        <a:alpha val="20000"/>
                      </a:srgbClr>
                    </a:solidFill>
                  </a:tcPr>
                </a:tc>
                <a:extLst>
                  <a:ext uri="{0D108BD9-81ED-4DB2-BD59-A6C34878D82A}">
                    <a16:rowId xmlns="" xmlns:a16="http://schemas.microsoft.com/office/drawing/2014/main" val="10005"/>
                  </a:ext>
                </a:extLst>
              </a:tr>
              <a:tr h="0">
                <a:tc>
                  <a:txBody>
                    <a:bodyPr/>
                    <a:lstStyle>
                      <a:lvl1pPr marL="0" algn="l" defTabSz="914400" rtl="0" eaLnBrk="1" latinLnBrk="0" hangingPunct="1">
                        <a:defRPr kumimoji="1" sz="1800" b="1" kern="1200">
                          <a:solidFill>
                            <a:schemeClr val="tx1"/>
                          </a:solidFill>
                          <a:latin typeface="Calibri"/>
                        </a:defRPr>
                      </a:lvl1pPr>
                      <a:lvl2pPr marL="457200" algn="l" defTabSz="914400" rtl="0" eaLnBrk="1" latinLnBrk="0" hangingPunct="1">
                        <a:defRPr kumimoji="1" sz="1800" b="1" kern="1200">
                          <a:solidFill>
                            <a:schemeClr val="tx1"/>
                          </a:solidFill>
                          <a:latin typeface="Calibri"/>
                        </a:defRPr>
                      </a:lvl2pPr>
                      <a:lvl3pPr marL="914400" algn="l" defTabSz="914400" rtl="0" eaLnBrk="1" latinLnBrk="0" hangingPunct="1">
                        <a:defRPr kumimoji="1" sz="1800" b="1" kern="1200">
                          <a:solidFill>
                            <a:schemeClr val="tx1"/>
                          </a:solidFill>
                          <a:latin typeface="Calibri"/>
                        </a:defRPr>
                      </a:lvl3pPr>
                      <a:lvl4pPr marL="1371600" algn="l" defTabSz="914400" rtl="0" eaLnBrk="1" latinLnBrk="0" hangingPunct="1">
                        <a:defRPr kumimoji="1" sz="1800" b="1" kern="1200">
                          <a:solidFill>
                            <a:schemeClr val="tx1"/>
                          </a:solidFill>
                          <a:latin typeface="Calibri"/>
                        </a:defRPr>
                      </a:lvl4pPr>
                      <a:lvl5pPr marL="1828800" algn="l" defTabSz="914400" rtl="0" eaLnBrk="1" latinLnBrk="0" hangingPunct="1">
                        <a:defRPr kumimoji="1" sz="1800" b="1" kern="1200">
                          <a:solidFill>
                            <a:schemeClr val="tx1"/>
                          </a:solidFill>
                          <a:latin typeface="Calibri"/>
                        </a:defRPr>
                      </a:lvl5pPr>
                      <a:lvl6pPr marL="2286000" algn="l" defTabSz="914400" rtl="0" eaLnBrk="1" latinLnBrk="0" hangingPunct="1">
                        <a:defRPr kumimoji="1" sz="1800" b="1" kern="1200">
                          <a:solidFill>
                            <a:schemeClr val="tx1"/>
                          </a:solidFill>
                          <a:latin typeface="Calibri"/>
                        </a:defRPr>
                      </a:lvl6pPr>
                      <a:lvl7pPr marL="2743200" algn="l" defTabSz="914400" rtl="0" eaLnBrk="1" latinLnBrk="0" hangingPunct="1">
                        <a:defRPr kumimoji="1" sz="1800" b="1" kern="1200">
                          <a:solidFill>
                            <a:schemeClr val="tx1"/>
                          </a:solidFill>
                          <a:latin typeface="Calibri"/>
                        </a:defRPr>
                      </a:lvl7pPr>
                      <a:lvl8pPr marL="3200400" algn="l" defTabSz="914400" rtl="0" eaLnBrk="1" latinLnBrk="0" hangingPunct="1">
                        <a:defRPr kumimoji="1" sz="1800" b="1" kern="1200">
                          <a:solidFill>
                            <a:schemeClr val="tx1"/>
                          </a:solidFill>
                          <a:latin typeface="Calibri"/>
                        </a:defRPr>
                      </a:lvl8pPr>
                      <a:lvl9pPr marL="3657600" algn="l" defTabSz="914400" rtl="0" eaLnBrk="1" latinLnBrk="0" hangingPunct="1">
                        <a:defRPr kumimoji="1" sz="1800" b="1" kern="1200">
                          <a:solidFill>
                            <a:schemeClr val="tx1"/>
                          </a:solidFill>
                          <a:latin typeface="Calibri"/>
                        </a:defRPr>
                      </a:lvl9pPr>
                    </a:lstStyle>
                    <a:p>
                      <a:pPr marL="66675" algn="l">
                        <a:lnSpc>
                          <a:spcPts val="1400"/>
                        </a:lnSpc>
                        <a:spcAft>
                          <a:spcPts val="0"/>
                        </a:spcAft>
                      </a:pPr>
                      <a:r>
                        <a:rPr lang="ja-JP" sz="1400" kern="100" dirty="0">
                          <a:effectLst/>
                        </a:rPr>
                        <a:t>後藤　祐一</a:t>
                      </a:r>
                      <a:endParaRPr lang="ja-JP" sz="14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algn="l">
                        <a:lnSpc>
                          <a:spcPts val="1400"/>
                        </a:lnSpc>
                        <a:spcAft>
                          <a:spcPts val="0"/>
                        </a:spcAft>
                      </a:pPr>
                      <a:r>
                        <a:rPr lang="ja-JP" sz="1200" kern="100" dirty="0">
                          <a:effectLst/>
                        </a:rPr>
                        <a:t>衆議院議員</a:t>
                      </a:r>
                      <a:r>
                        <a:rPr lang="en-US" sz="1200" kern="100" dirty="0">
                          <a:effectLst/>
                        </a:rPr>
                        <a:t>[</a:t>
                      </a:r>
                      <a:r>
                        <a:rPr lang="ja-JP" altLang="en-US" sz="1200" kern="100" dirty="0">
                          <a:effectLst/>
                        </a:rPr>
                        <a:t>民進党</a:t>
                      </a:r>
                      <a:r>
                        <a:rPr lang="ja-JP" sz="1200" kern="100" dirty="0">
                          <a:effectLst/>
                        </a:rPr>
                        <a:t>神奈川</a:t>
                      </a:r>
                      <a:r>
                        <a:rPr lang="en-US" sz="1200" kern="100" dirty="0">
                          <a:effectLst/>
                        </a:rPr>
                        <a:t>16</a:t>
                      </a:r>
                      <a:r>
                        <a:rPr lang="ja-JP" sz="1200" kern="100" dirty="0">
                          <a:effectLst/>
                        </a:rPr>
                        <a:t>区</a:t>
                      </a:r>
                      <a:r>
                        <a:rPr lang="en-US" sz="1200" kern="100" dirty="0">
                          <a:effectLst/>
                        </a:rPr>
                        <a:t>]</a:t>
                      </a:r>
                      <a:endParaRPr lang="ja-JP" sz="12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66675" algn="l">
                        <a:lnSpc>
                          <a:spcPts val="1400"/>
                        </a:lnSpc>
                        <a:spcAft>
                          <a:spcPts val="0"/>
                        </a:spcAft>
                      </a:pPr>
                      <a:r>
                        <a:rPr lang="ja-JP" sz="1400" b="1" kern="100" dirty="0">
                          <a:effectLst/>
                        </a:rPr>
                        <a:t>榛葉賀津也</a:t>
                      </a:r>
                      <a:endParaRPr lang="ja-JP" sz="1400" b="1"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algn="l">
                        <a:lnSpc>
                          <a:spcPts val="1400"/>
                        </a:lnSpc>
                        <a:spcAft>
                          <a:spcPts val="0"/>
                        </a:spcAft>
                      </a:pPr>
                      <a:r>
                        <a:rPr lang="ja-JP" sz="1200" kern="100" dirty="0">
                          <a:effectLst/>
                        </a:rPr>
                        <a:t>参議院議員</a:t>
                      </a:r>
                      <a:r>
                        <a:rPr lang="en-US" sz="1200" kern="100" dirty="0">
                          <a:effectLst/>
                        </a:rPr>
                        <a:t>[</a:t>
                      </a:r>
                      <a:r>
                        <a:rPr lang="ja-JP" altLang="en-US" sz="1200" kern="100" dirty="0">
                          <a:effectLst/>
                        </a:rPr>
                        <a:t>民進党</a:t>
                      </a:r>
                      <a:r>
                        <a:rPr lang="ja-JP" sz="1200" kern="100" dirty="0">
                          <a:effectLst/>
                        </a:rPr>
                        <a:t>静岡選挙区</a:t>
                      </a:r>
                      <a:r>
                        <a:rPr lang="en-US" sz="1200" kern="100" dirty="0">
                          <a:effectLst/>
                        </a:rPr>
                        <a:t>]</a:t>
                      </a:r>
                      <a:endParaRPr lang="ja-JP" sz="12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0">
                <a:tc>
                  <a:txBody>
                    <a:bodyPr/>
                    <a:lstStyle>
                      <a:lvl1pPr marL="0" algn="l" defTabSz="914400" rtl="0" eaLnBrk="1" latinLnBrk="0" hangingPunct="1">
                        <a:defRPr kumimoji="1" sz="1800" b="1" kern="1200">
                          <a:solidFill>
                            <a:schemeClr val="tx1"/>
                          </a:solidFill>
                          <a:latin typeface="Calibri"/>
                        </a:defRPr>
                      </a:lvl1pPr>
                      <a:lvl2pPr marL="457200" algn="l" defTabSz="914400" rtl="0" eaLnBrk="1" latinLnBrk="0" hangingPunct="1">
                        <a:defRPr kumimoji="1" sz="1800" b="1" kern="1200">
                          <a:solidFill>
                            <a:schemeClr val="tx1"/>
                          </a:solidFill>
                          <a:latin typeface="Calibri"/>
                        </a:defRPr>
                      </a:lvl2pPr>
                      <a:lvl3pPr marL="914400" algn="l" defTabSz="914400" rtl="0" eaLnBrk="1" latinLnBrk="0" hangingPunct="1">
                        <a:defRPr kumimoji="1" sz="1800" b="1" kern="1200">
                          <a:solidFill>
                            <a:schemeClr val="tx1"/>
                          </a:solidFill>
                          <a:latin typeface="Calibri"/>
                        </a:defRPr>
                      </a:lvl3pPr>
                      <a:lvl4pPr marL="1371600" algn="l" defTabSz="914400" rtl="0" eaLnBrk="1" latinLnBrk="0" hangingPunct="1">
                        <a:defRPr kumimoji="1" sz="1800" b="1" kern="1200">
                          <a:solidFill>
                            <a:schemeClr val="tx1"/>
                          </a:solidFill>
                          <a:latin typeface="Calibri"/>
                        </a:defRPr>
                      </a:lvl4pPr>
                      <a:lvl5pPr marL="1828800" algn="l" defTabSz="914400" rtl="0" eaLnBrk="1" latinLnBrk="0" hangingPunct="1">
                        <a:defRPr kumimoji="1" sz="1800" b="1" kern="1200">
                          <a:solidFill>
                            <a:schemeClr val="tx1"/>
                          </a:solidFill>
                          <a:latin typeface="Calibri"/>
                        </a:defRPr>
                      </a:lvl5pPr>
                      <a:lvl6pPr marL="2286000" algn="l" defTabSz="914400" rtl="0" eaLnBrk="1" latinLnBrk="0" hangingPunct="1">
                        <a:defRPr kumimoji="1" sz="1800" b="1" kern="1200">
                          <a:solidFill>
                            <a:schemeClr val="tx1"/>
                          </a:solidFill>
                          <a:latin typeface="Calibri"/>
                        </a:defRPr>
                      </a:lvl6pPr>
                      <a:lvl7pPr marL="2743200" algn="l" defTabSz="914400" rtl="0" eaLnBrk="1" latinLnBrk="0" hangingPunct="1">
                        <a:defRPr kumimoji="1" sz="1800" b="1" kern="1200">
                          <a:solidFill>
                            <a:schemeClr val="tx1"/>
                          </a:solidFill>
                          <a:latin typeface="Calibri"/>
                        </a:defRPr>
                      </a:lvl7pPr>
                      <a:lvl8pPr marL="3200400" algn="l" defTabSz="914400" rtl="0" eaLnBrk="1" latinLnBrk="0" hangingPunct="1">
                        <a:defRPr kumimoji="1" sz="1800" b="1" kern="1200">
                          <a:solidFill>
                            <a:schemeClr val="tx1"/>
                          </a:solidFill>
                          <a:latin typeface="Calibri"/>
                        </a:defRPr>
                      </a:lvl8pPr>
                      <a:lvl9pPr marL="3657600" algn="l" defTabSz="914400" rtl="0" eaLnBrk="1" latinLnBrk="0" hangingPunct="1">
                        <a:defRPr kumimoji="1" sz="1800" b="1" kern="1200">
                          <a:solidFill>
                            <a:schemeClr val="tx1"/>
                          </a:solidFill>
                          <a:latin typeface="Calibri"/>
                        </a:defRPr>
                      </a:lvl9pPr>
                    </a:lstStyle>
                    <a:p>
                      <a:pPr marL="66675" algn="l">
                        <a:lnSpc>
                          <a:spcPts val="1400"/>
                        </a:lnSpc>
                        <a:spcAft>
                          <a:spcPts val="0"/>
                        </a:spcAft>
                      </a:pPr>
                      <a:r>
                        <a:rPr lang="ja-JP" sz="1400" kern="100" dirty="0">
                          <a:effectLst/>
                        </a:rPr>
                        <a:t>山尾志桜里</a:t>
                      </a:r>
                      <a:endParaRPr lang="ja-JP" sz="14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solidFill>
                      <a:srgbClr val="F79646">
                        <a:alpha val="20000"/>
                      </a:srgbClr>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algn="l">
                        <a:lnSpc>
                          <a:spcPts val="1400"/>
                        </a:lnSpc>
                        <a:spcAft>
                          <a:spcPts val="0"/>
                        </a:spcAft>
                      </a:pPr>
                      <a:r>
                        <a:rPr lang="ja-JP" sz="1200" kern="100" dirty="0">
                          <a:effectLst/>
                        </a:rPr>
                        <a:t>衆議院議員</a:t>
                      </a:r>
                      <a:r>
                        <a:rPr lang="en-US" sz="1200" kern="100" dirty="0">
                          <a:effectLst/>
                        </a:rPr>
                        <a:t>[</a:t>
                      </a:r>
                      <a:r>
                        <a:rPr lang="ja-JP" altLang="en-US" sz="1200" kern="100" dirty="0">
                          <a:effectLst/>
                        </a:rPr>
                        <a:t>民進党</a:t>
                      </a:r>
                      <a:r>
                        <a:rPr lang="ja-JP" sz="1200" kern="100" dirty="0">
                          <a:effectLst/>
                        </a:rPr>
                        <a:t>愛知７区</a:t>
                      </a:r>
                      <a:r>
                        <a:rPr lang="en-US" sz="1200" kern="100" dirty="0">
                          <a:effectLst/>
                        </a:rPr>
                        <a:t>]</a:t>
                      </a:r>
                      <a:endParaRPr lang="ja-JP" sz="12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solidFill>
                      <a:srgbClr val="F79646">
                        <a:alpha val="20000"/>
                      </a:srgbClr>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66675" algn="l">
                        <a:lnSpc>
                          <a:spcPts val="1400"/>
                        </a:lnSpc>
                        <a:spcAft>
                          <a:spcPts val="0"/>
                        </a:spcAft>
                      </a:pPr>
                      <a:r>
                        <a:rPr lang="ja-JP" sz="1400" b="1" kern="100" dirty="0">
                          <a:effectLst/>
                        </a:rPr>
                        <a:t>大塚　耕平</a:t>
                      </a:r>
                      <a:endParaRPr lang="ja-JP" sz="1400" b="1"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solidFill>
                      <a:srgbClr val="F79646">
                        <a:alpha val="20000"/>
                      </a:srgbClr>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algn="l">
                        <a:lnSpc>
                          <a:spcPts val="1400"/>
                        </a:lnSpc>
                        <a:spcAft>
                          <a:spcPts val="0"/>
                        </a:spcAft>
                      </a:pPr>
                      <a:r>
                        <a:rPr lang="ja-JP" sz="1200" kern="100" dirty="0">
                          <a:effectLst/>
                        </a:rPr>
                        <a:t>参議院議員</a:t>
                      </a:r>
                      <a:r>
                        <a:rPr lang="en-US" sz="1200" kern="100" dirty="0">
                          <a:effectLst/>
                        </a:rPr>
                        <a:t>[</a:t>
                      </a:r>
                      <a:r>
                        <a:rPr lang="ja-JP" altLang="en-US" sz="1200" kern="100" dirty="0">
                          <a:effectLst/>
                        </a:rPr>
                        <a:t>民進党</a:t>
                      </a:r>
                      <a:r>
                        <a:rPr lang="ja-JP" sz="1200" kern="100" dirty="0">
                          <a:effectLst/>
                        </a:rPr>
                        <a:t>愛知選挙区</a:t>
                      </a:r>
                      <a:r>
                        <a:rPr lang="en-US" sz="1200" kern="100" dirty="0">
                          <a:effectLst/>
                        </a:rPr>
                        <a:t>]</a:t>
                      </a:r>
                      <a:endParaRPr lang="ja-JP" sz="12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solidFill>
                      <a:srgbClr val="F79646">
                        <a:alpha val="20000"/>
                      </a:srgbClr>
                    </a:solidFill>
                  </a:tcPr>
                </a:tc>
                <a:extLst>
                  <a:ext uri="{0D108BD9-81ED-4DB2-BD59-A6C34878D82A}">
                    <a16:rowId xmlns="" xmlns:a16="http://schemas.microsoft.com/office/drawing/2014/main" val="10007"/>
                  </a:ext>
                </a:extLst>
              </a:tr>
              <a:tr h="0">
                <a:tc>
                  <a:txBody>
                    <a:bodyPr/>
                    <a:lstStyle>
                      <a:lvl1pPr marL="0" algn="l" defTabSz="914400" rtl="0" eaLnBrk="1" latinLnBrk="0" hangingPunct="1">
                        <a:defRPr kumimoji="1" sz="1800" b="1" kern="1200">
                          <a:solidFill>
                            <a:schemeClr val="tx1"/>
                          </a:solidFill>
                          <a:latin typeface="Calibri"/>
                        </a:defRPr>
                      </a:lvl1pPr>
                      <a:lvl2pPr marL="457200" algn="l" defTabSz="914400" rtl="0" eaLnBrk="1" latinLnBrk="0" hangingPunct="1">
                        <a:defRPr kumimoji="1" sz="1800" b="1" kern="1200">
                          <a:solidFill>
                            <a:schemeClr val="tx1"/>
                          </a:solidFill>
                          <a:latin typeface="Calibri"/>
                        </a:defRPr>
                      </a:lvl2pPr>
                      <a:lvl3pPr marL="914400" algn="l" defTabSz="914400" rtl="0" eaLnBrk="1" latinLnBrk="0" hangingPunct="1">
                        <a:defRPr kumimoji="1" sz="1800" b="1" kern="1200">
                          <a:solidFill>
                            <a:schemeClr val="tx1"/>
                          </a:solidFill>
                          <a:latin typeface="Calibri"/>
                        </a:defRPr>
                      </a:lvl3pPr>
                      <a:lvl4pPr marL="1371600" algn="l" defTabSz="914400" rtl="0" eaLnBrk="1" latinLnBrk="0" hangingPunct="1">
                        <a:defRPr kumimoji="1" sz="1800" b="1" kern="1200">
                          <a:solidFill>
                            <a:schemeClr val="tx1"/>
                          </a:solidFill>
                          <a:latin typeface="Calibri"/>
                        </a:defRPr>
                      </a:lvl4pPr>
                      <a:lvl5pPr marL="1828800" algn="l" defTabSz="914400" rtl="0" eaLnBrk="1" latinLnBrk="0" hangingPunct="1">
                        <a:defRPr kumimoji="1" sz="1800" b="1" kern="1200">
                          <a:solidFill>
                            <a:schemeClr val="tx1"/>
                          </a:solidFill>
                          <a:latin typeface="Calibri"/>
                        </a:defRPr>
                      </a:lvl5pPr>
                      <a:lvl6pPr marL="2286000" algn="l" defTabSz="914400" rtl="0" eaLnBrk="1" latinLnBrk="0" hangingPunct="1">
                        <a:defRPr kumimoji="1" sz="1800" b="1" kern="1200">
                          <a:solidFill>
                            <a:schemeClr val="tx1"/>
                          </a:solidFill>
                          <a:latin typeface="Calibri"/>
                        </a:defRPr>
                      </a:lvl6pPr>
                      <a:lvl7pPr marL="2743200" algn="l" defTabSz="914400" rtl="0" eaLnBrk="1" latinLnBrk="0" hangingPunct="1">
                        <a:defRPr kumimoji="1" sz="1800" b="1" kern="1200">
                          <a:solidFill>
                            <a:schemeClr val="tx1"/>
                          </a:solidFill>
                          <a:latin typeface="Calibri"/>
                        </a:defRPr>
                      </a:lvl7pPr>
                      <a:lvl8pPr marL="3200400" algn="l" defTabSz="914400" rtl="0" eaLnBrk="1" latinLnBrk="0" hangingPunct="1">
                        <a:defRPr kumimoji="1" sz="1800" b="1" kern="1200">
                          <a:solidFill>
                            <a:schemeClr val="tx1"/>
                          </a:solidFill>
                          <a:latin typeface="Calibri"/>
                        </a:defRPr>
                      </a:lvl8pPr>
                      <a:lvl9pPr marL="3657600" algn="l" defTabSz="914400" rtl="0" eaLnBrk="1" latinLnBrk="0" hangingPunct="1">
                        <a:defRPr kumimoji="1" sz="1800" b="1" kern="1200">
                          <a:solidFill>
                            <a:schemeClr val="tx1"/>
                          </a:solidFill>
                          <a:latin typeface="Calibri"/>
                        </a:defRPr>
                      </a:lvl9pPr>
                    </a:lstStyle>
                    <a:p>
                      <a:pPr marL="66675" algn="l">
                        <a:lnSpc>
                          <a:spcPts val="1400"/>
                        </a:lnSpc>
                        <a:spcAft>
                          <a:spcPts val="0"/>
                        </a:spcAft>
                      </a:pPr>
                      <a:r>
                        <a:rPr lang="ja-JP" sz="1400" kern="100" dirty="0">
                          <a:effectLst/>
                        </a:rPr>
                        <a:t>岡田　克也</a:t>
                      </a:r>
                      <a:endParaRPr lang="ja-JP" sz="14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algn="l">
                        <a:lnSpc>
                          <a:spcPts val="1400"/>
                        </a:lnSpc>
                        <a:spcAft>
                          <a:spcPts val="0"/>
                        </a:spcAft>
                      </a:pPr>
                      <a:r>
                        <a:rPr lang="ja-JP" sz="1200" kern="100" dirty="0">
                          <a:effectLst/>
                        </a:rPr>
                        <a:t>衆議院議員</a:t>
                      </a:r>
                      <a:r>
                        <a:rPr lang="en-US" sz="1200" kern="100" dirty="0">
                          <a:effectLst/>
                        </a:rPr>
                        <a:t>[</a:t>
                      </a:r>
                      <a:r>
                        <a:rPr lang="ja-JP" altLang="en-US" sz="1200" kern="100" dirty="0">
                          <a:effectLst/>
                        </a:rPr>
                        <a:t>民進党</a:t>
                      </a:r>
                      <a:r>
                        <a:rPr lang="ja-JP" sz="1200" kern="100" dirty="0">
                          <a:effectLst/>
                        </a:rPr>
                        <a:t>三重３区</a:t>
                      </a:r>
                      <a:r>
                        <a:rPr lang="en-US" sz="1200" kern="100" dirty="0">
                          <a:effectLst/>
                        </a:rPr>
                        <a:t>]</a:t>
                      </a:r>
                      <a:endParaRPr lang="ja-JP" sz="12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66675" algn="l">
                        <a:lnSpc>
                          <a:spcPts val="1400"/>
                        </a:lnSpc>
                        <a:spcAft>
                          <a:spcPts val="0"/>
                        </a:spcAft>
                      </a:pPr>
                      <a:r>
                        <a:rPr lang="en-US" sz="1400" kern="100" dirty="0">
                          <a:effectLst/>
                          <a:highlight>
                            <a:srgbClr val="FFFF00"/>
                          </a:highlight>
                        </a:rPr>
                        <a:t> </a:t>
                      </a:r>
                      <a:endParaRPr lang="ja-JP" sz="14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algn="l">
                        <a:lnSpc>
                          <a:spcPts val="1400"/>
                        </a:lnSpc>
                        <a:spcAft>
                          <a:spcPts val="0"/>
                        </a:spcAft>
                      </a:pPr>
                      <a:r>
                        <a:rPr lang="en-US" sz="1200" kern="100" dirty="0">
                          <a:effectLst/>
                          <a:highlight>
                            <a:srgbClr val="FFFF00"/>
                          </a:highlight>
                        </a:rPr>
                        <a:t> </a:t>
                      </a:r>
                      <a:endParaRPr lang="ja-JP" sz="12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0">
                <a:tc>
                  <a:txBody>
                    <a:bodyPr/>
                    <a:lstStyle>
                      <a:lvl1pPr marL="0" algn="l" defTabSz="914400" rtl="0" eaLnBrk="1" latinLnBrk="0" hangingPunct="1">
                        <a:defRPr kumimoji="1" sz="1800" b="1" kern="1200">
                          <a:solidFill>
                            <a:schemeClr val="tx1"/>
                          </a:solidFill>
                          <a:latin typeface="Calibri"/>
                        </a:defRPr>
                      </a:lvl1pPr>
                      <a:lvl2pPr marL="457200" algn="l" defTabSz="914400" rtl="0" eaLnBrk="1" latinLnBrk="0" hangingPunct="1">
                        <a:defRPr kumimoji="1" sz="1800" b="1" kern="1200">
                          <a:solidFill>
                            <a:schemeClr val="tx1"/>
                          </a:solidFill>
                          <a:latin typeface="Calibri"/>
                        </a:defRPr>
                      </a:lvl2pPr>
                      <a:lvl3pPr marL="914400" algn="l" defTabSz="914400" rtl="0" eaLnBrk="1" latinLnBrk="0" hangingPunct="1">
                        <a:defRPr kumimoji="1" sz="1800" b="1" kern="1200">
                          <a:solidFill>
                            <a:schemeClr val="tx1"/>
                          </a:solidFill>
                          <a:latin typeface="Calibri"/>
                        </a:defRPr>
                      </a:lvl3pPr>
                      <a:lvl4pPr marL="1371600" algn="l" defTabSz="914400" rtl="0" eaLnBrk="1" latinLnBrk="0" hangingPunct="1">
                        <a:defRPr kumimoji="1" sz="1800" b="1" kern="1200">
                          <a:solidFill>
                            <a:schemeClr val="tx1"/>
                          </a:solidFill>
                          <a:latin typeface="Calibri"/>
                        </a:defRPr>
                      </a:lvl4pPr>
                      <a:lvl5pPr marL="1828800" algn="l" defTabSz="914400" rtl="0" eaLnBrk="1" latinLnBrk="0" hangingPunct="1">
                        <a:defRPr kumimoji="1" sz="1800" b="1" kern="1200">
                          <a:solidFill>
                            <a:schemeClr val="tx1"/>
                          </a:solidFill>
                          <a:latin typeface="Calibri"/>
                        </a:defRPr>
                      </a:lvl5pPr>
                      <a:lvl6pPr marL="2286000" algn="l" defTabSz="914400" rtl="0" eaLnBrk="1" latinLnBrk="0" hangingPunct="1">
                        <a:defRPr kumimoji="1" sz="1800" b="1" kern="1200">
                          <a:solidFill>
                            <a:schemeClr val="tx1"/>
                          </a:solidFill>
                          <a:latin typeface="Calibri"/>
                        </a:defRPr>
                      </a:lvl6pPr>
                      <a:lvl7pPr marL="2743200" algn="l" defTabSz="914400" rtl="0" eaLnBrk="1" latinLnBrk="0" hangingPunct="1">
                        <a:defRPr kumimoji="1" sz="1800" b="1" kern="1200">
                          <a:solidFill>
                            <a:schemeClr val="tx1"/>
                          </a:solidFill>
                          <a:latin typeface="Calibri"/>
                        </a:defRPr>
                      </a:lvl7pPr>
                      <a:lvl8pPr marL="3200400" algn="l" defTabSz="914400" rtl="0" eaLnBrk="1" latinLnBrk="0" hangingPunct="1">
                        <a:defRPr kumimoji="1" sz="1800" b="1" kern="1200">
                          <a:solidFill>
                            <a:schemeClr val="tx1"/>
                          </a:solidFill>
                          <a:latin typeface="Calibri"/>
                        </a:defRPr>
                      </a:lvl8pPr>
                      <a:lvl9pPr marL="3657600" algn="l" defTabSz="914400" rtl="0" eaLnBrk="1" latinLnBrk="0" hangingPunct="1">
                        <a:defRPr kumimoji="1" sz="1800" b="1" kern="1200">
                          <a:solidFill>
                            <a:schemeClr val="tx1"/>
                          </a:solidFill>
                          <a:latin typeface="Calibri"/>
                        </a:defRPr>
                      </a:lvl9pPr>
                    </a:lstStyle>
                    <a:p>
                      <a:pPr marL="66675" algn="l">
                        <a:lnSpc>
                          <a:spcPts val="1400"/>
                        </a:lnSpc>
                        <a:spcAft>
                          <a:spcPts val="0"/>
                        </a:spcAft>
                      </a:pPr>
                      <a:r>
                        <a:rPr lang="ja-JP" sz="1400" kern="100" dirty="0">
                          <a:effectLst/>
                        </a:rPr>
                        <a:t>前原　誠司</a:t>
                      </a:r>
                      <a:endParaRPr lang="ja-JP" sz="14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solidFill>
                      <a:srgbClr val="F79646">
                        <a:alpha val="20000"/>
                      </a:srgbClr>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algn="l">
                        <a:lnSpc>
                          <a:spcPts val="1400"/>
                        </a:lnSpc>
                        <a:spcAft>
                          <a:spcPts val="0"/>
                        </a:spcAft>
                      </a:pPr>
                      <a:r>
                        <a:rPr lang="ja-JP" sz="1200" kern="100" dirty="0">
                          <a:effectLst/>
                        </a:rPr>
                        <a:t>衆議院議員</a:t>
                      </a:r>
                      <a:r>
                        <a:rPr lang="en-US" sz="1200" kern="100" dirty="0">
                          <a:effectLst/>
                        </a:rPr>
                        <a:t>[</a:t>
                      </a:r>
                      <a:r>
                        <a:rPr lang="ja-JP" altLang="en-US" sz="1200" kern="100" dirty="0">
                          <a:effectLst/>
                        </a:rPr>
                        <a:t>民進党</a:t>
                      </a:r>
                      <a:r>
                        <a:rPr lang="ja-JP" sz="1200" kern="100" dirty="0">
                          <a:effectLst/>
                        </a:rPr>
                        <a:t>京都２区</a:t>
                      </a:r>
                      <a:r>
                        <a:rPr lang="en-US" sz="1200" kern="100" dirty="0">
                          <a:effectLst/>
                        </a:rPr>
                        <a:t>]</a:t>
                      </a:r>
                      <a:endParaRPr lang="ja-JP" sz="12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solidFill>
                      <a:srgbClr val="F79646">
                        <a:alpha val="20000"/>
                      </a:srgbClr>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66675" algn="l">
                        <a:lnSpc>
                          <a:spcPts val="1400"/>
                        </a:lnSpc>
                        <a:spcAft>
                          <a:spcPts val="0"/>
                        </a:spcAft>
                      </a:pPr>
                      <a:r>
                        <a:rPr lang="en-US" sz="1400" kern="100" dirty="0">
                          <a:effectLst/>
                          <a:highlight>
                            <a:srgbClr val="FFFF00"/>
                          </a:highlight>
                        </a:rPr>
                        <a:t> </a:t>
                      </a:r>
                      <a:endParaRPr lang="ja-JP" sz="14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solidFill>
                      <a:srgbClr val="F79646">
                        <a:alpha val="20000"/>
                      </a:srgbClr>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algn="l">
                        <a:lnSpc>
                          <a:spcPts val="1400"/>
                        </a:lnSpc>
                        <a:spcAft>
                          <a:spcPts val="0"/>
                        </a:spcAft>
                      </a:pPr>
                      <a:r>
                        <a:rPr lang="en-US" sz="1200" kern="100" dirty="0">
                          <a:effectLst/>
                          <a:highlight>
                            <a:srgbClr val="FFFF00"/>
                          </a:highlight>
                        </a:rPr>
                        <a:t> </a:t>
                      </a:r>
                      <a:endParaRPr lang="ja-JP" sz="1200" kern="100" dirty="0">
                        <a:effectLst/>
                        <a:latin typeface="ＭＳ 明朝"/>
                        <a:cs typeface="Times New Roman"/>
                      </a:endParaRPr>
                    </a:p>
                  </a:txBody>
                  <a:tcPr marL="17780" marR="17780" marT="0" marB="0">
                    <a:lnL>
                      <a:noFill/>
                    </a:lnL>
                    <a:lnR>
                      <a:noFill/>
                    </a:lnR>
                    <a:lnT>
                      <a:noFill/>
                    </a:lnT>
                    <a:lnB>
                      <a:noFill/>
                    </a:lnB>
                    <a:lnTlToBr w="12700" cmpd="sng">
                      <a:noFill/>
                      <a:prstDash val="solid"/>
                    </a:lnTlToBr>
                    <a:lnBlToTr w="12700" cmpd="sng">
                      <a:noFill/>
                      <a:prstDash val="solid"/>
                    </a:lnBlToTr>
                    <a:solidFill>
                      <a:srgbClr val="F79646">
                        <a:alpha val="20000"/>
                      </a:srgbClr>
                    </a:solidFill>
                  </a:tcPr>
                </a:tc>
                <a:extLst>
                  <a:ext uri="{0D108BD9-81ED-4DB2-BD59-A6C34878D82A}">
                    <a16:rowId xmlns="" xmlns:a16="http://schemas.microsoft.com/office/drawing/2014/main" val="10009"/>
                  </a:ext>
                </a:extLst>
              </a:tr>
              <a:tr h="0">
                <a:tc>
                  <a:txBody>
                    <a:bodyPr/>
                    <a:lstStyle>
                      <a:lvl1pPr marL="0" algn="l" defTabSz="914400" rtl="0" eaLnBrk="1" latinLnBrk="0" hangingPunct="1">
                        <a:defRPr kumimoji="1" sz="1800" b="1" kern="1200">
                          <a:solidFill>
                            <a:schemeClr val="tx1"/>
                          </a:solidFill>
                          <a:latin typeface="Calibri"/>
                        </a:defRPr>
                      </a:lvl1pPr>
                      <a:lvl2pPr marL="457200" algn="l" defTabSz="914400" rtl="0" eaLnBrk="1" latinLnBrk="0" hangingPunct="1">
                        <a:defRPr kumimoji="1" sz="1800" b="1" kern="1200">
                          <a:solidFill>
                            <a:schemeClr val="tx1"/>
                          </a:solidFill>
                          <a:latin typeface="Calibri"/>
                        </a:defRPr>
                      </a:lvl2pPr>
                      <a:lvl3pPr marL="914400" algn="l" defTabSz="914400" rtl="0" eaLnBrk="1" latinLnBrk="0" hangingPunct="1">
                        <a:defRPr kumimoji="1" sz="1800" b="1" kern="1200">
                          <a:solidFill>
                            <a:schemeClr val="tx1"/>
                          </a:solidFill>
                          <a:latin typeface="Calibri"/>
                        </a:defRPr>
                      </a:lvl3pPr>
                      <a:lvl4pPr marL="1371600" algn="l" defTabSz="914400" rtl="0" eaLnBrk="1" latinLnBrk="0" hangingPunct="1">
                        <a:defRPr kumimoji="1" sz="1800" b="1" kern="1200">
                          <a:solidFill>
                            <a:schemeClr val="tx1"/>
                          </a:solidFill>
                          <a:latin typeface="Calibri"/>
                        </a:defRPr>
                      </a:lvl4pPr>
                      <a:lvl5pPr marL="1828800" algn="l" defTabSz="914400" rtl="0" eaLnBrk="1" latinLnBrk="0" hangingPunct="1">
                        <a:defRPr kumimoji="1" sz="1800" b="1" kern="1200">
                          <a:solidFill>
                            <a:schemeClr val="tx1"/>
                          </a:solidFill>
                          <a:latin typeface="Calibri"/>
                        </a:defRPr>
                      </a:lvl5pPr>
                      <a:lvl6pPr marL="2286000" algn="l" defTabSz="914400" rtl="0" eaLnBrk="1" latinLnBrk="0" hangingPunct="1">
                        <a:defRPr kumimoji="1" sz="1800" b="1" kern="1200">
                          <a:solidFill>
                            <a:schemeClr val="tx1"/>
                          </a:solidFill>
                          <a:latin typeface="Calibri"/>
                        </a:defRPr>
                      </a:lvl6pPr>
                      <a:lvl7pPr marL="2743200" algn="l" defTabSz="914400" rtl="0" eaLnBrk="1" latinLnBrk="0" hangingPunct="1">
                        <a:defRPr kumimoji="1" sz="1800" b="1" kern="1200">
                          <a:solidFill>
                            <a:schemeClr val="tx1"/>
                          </a:solidFill>
                          <a:latin typeface="Calibri"/>
                        </a:defRPr>
                      </a:lvl7pPr>
                      <a:lvl8pPr marL="3200400" algn="l" defTabSz="914400" rtl="0" eaLnBrk="1" latinLnBrk="0" hangingPunct="1">
                        <a:defRPr kumimoji="1" sz="1800" b="1" kern="1200">
                          <a:solidFill>
                            <a:schemeClr val="tx1"/>
                          </a:solidFill>
                          <a:latin typeface="Calibri"/>
                        </a:defRPr>
                      </a:lvl8pPr>
                      <a:lvl9pPr marL="3657600" algn="l" defTabSz="914400" rtl="0" eaLnBrk="1" latinLnBrk="0" hangingPunct="1">
                        <a:defRPr kumimoji="1" sz="1800" b="1" kern="1200">
                          <a:solidFill>
                            <a:schemeClr val="tx1"/>
                          </a:solidFill>
                          <a:latin typeface="Calibri"/>
                        </a:defRPr>
                      </a:lvl9pPr>
                    </a:lstStyle>
                    <a:p>
                      <a:pPr marL="66675" algn="l">
                        <a:lnSpc>
                          <a:spcPts val="1400"/>
                        </a:lnSpc>
                        <a:spcAft>
                          <a:spcPts val="0"/>
                        </a:spcAft>
                      </a:pPr>
                      <a:r>
                        <a:rPr lang="ja-JP" sz="1400" kern="100" dirty="0">
                          <a:effectLst/>
                        </a:rPr>
                        <a:t>玉木雄一郎</a:t>
                      </a:r>
                      <a:endParaRPr lang="ja-JP" sz="1400" kern="100" dirty="0">
                        <a:effectLst/>
                        <a:latin typeface="ＭＳ 明朝"/>
                        <a:cs typeface="Times New Roman"/>
                      </a:endParaRPr>
                    </a:p>
                  </a:txBody>
                  <a:tcPr marL="17780" marR="17780" marT="0" marB="0">
                    <a:lnL>
                      <a:noFill/>
                    </a:lnL>
                    <a:lnR>
                      <a:noFill/>
                    </a:lnR>
                    <a:lnT>
                      <a:noFill/>
                    </a:lnT>
                    <a:lnB w="12700" cmpd="sng">
                      <a:solidFill>
                        <a:srgbClr val="F79646"/>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algn="l">
                        <a:lnSpc>
                          <a:spcPts val="1400"/>
                        </a:lnSpc>
                        <a:spcAft>
                          <a:spcPts val="0"/>
                        </a:spcAft>
                      </a:pPr>
                      <a:r>
                        <a:rPr lang="ja-JP" sz="1200" kern="100" dirty="0">
                          <a:effectLst/>
                        </a:rPr>
                        <a:t>衆議院議員</a:t>
                      </a:r>
                      <a:r>
                        <a:rPr lang="en-US" sz="1200" kern="100" dirty="0">
                          <a:effectLst/>
                        </a:rPr>
                        <a:t>[</a:t>
                      </a:r>
                      <a:r>
                        <a:rPr lang="ja-JP" altLang="en-US" sz="1200" kern="100" dirty="0">
                          <a:effectLst/>
                        </a:rPr>
                        <a:t>民進党</a:t>
                      </a:r>
                      <a:r>
                        <a:rPr lang="ja-JP" sz="1200" kern="100" dirty="0">
                          <a:effectLst/>
                        </a:rPr>
                        <a:t>香川２区</a:t>
                      </a:r>
                      <a:r>
                        <a:rPr lang="en-US" sz="1200" kern="100" dirty="0">
                          <a:effectLst/>
                        </a:rPr>
                        <a:t>]</a:t>
                      </a:r>
                      <a:endParaRPr lang="ja-JP" sz="1200" kern="100" dirty="0">
                        <a:effectLst/>
                        <a:latin typeface="ＭＳ 明朝"/>
                        <a:cs typeface="Times New Roman"/>
                      </a:endParaRPr>
                    </a:p>
                  </a:txBody>
                  <a:tcPr marL="17780" marR="17780" marT="0" marB="0">
                    <a:lnL>
                      <a:noFill/>
                    </a:lnL>
                    <a:lnR>
                      <a:noFill/>
                    </a:lnR>
                    <a:lnT>
                      <a:noFill/>
                    </a:lnT>
                    <a:lnB w="12700" cmpd="sng">
                      <a:solidFill>
                        <a:srgbClr val="F79646"/>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66675" algn="l">
                        <a:lnSpc>
                          <a:spcPts val="1400"/>
                        </a:lnSpc>
                        <a:spcAft>
                          <a:spcPts val="0"/>
                        </a:spcAft>
                      </a:pPr>
                      <a:r>
                        <a:rPr lang="en-US" sz="1400" kern="100" dirty="0">
                          <a:effectLst/>
                        </a:rPr>
                        <a:t> </a:t>
                      </a:r>
                      <a:endParaRPr lang="ja-JP" sz="1400" kern="100" dirty="0">
                        <a:effectLst/>
                        <a:latin typeface="ＭＳ 明朝"/>
                        <a:cs typeface="Times New Roman"/>
                      </a:endParaRPr>
                    </a:p>
                  </a:txBody>
                  <a:tcPr marL="17780" marR="17780" marT="0" marB="0">
                    <a:lnL>
                      <a:noFill/>
                    </a:lnL>
                    <a:lnR>
                      <a:noFill/>
                    </a:lnR>
                    <a:lnT>
                      <a:noFill/>
                    </a:lnT>
                    <a:lnB w="12700" cmpd="sng">
                      <a:solidFill>
                        <a:srgbClr val="F79646"/>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algn="l">
                        <a:lnSpc>
                          <a:spcPts val="1400"/>
                        </a:lnSpc>
                        <a:spcAft>
                          <a:spcPts val="0"/>
                        </a:spcAft>
                      </a:pPr>
                      <a:r>
                        <a:rPr lang="en-US" sz="1200" kern="100" dirty="0">
                          <a:effectLst/>
                        </a:rPr>
                        <a:t> </a:t>
                      </a:r>
                      <a:endParaRPr lang="ja-JP" sz="1200" kern="100" dirty="0">
                        <a:effectLst/>
                        <a:latin typeface="ＭＳ 明朝"/>
                        <a:cs typeface="Times New Roman"/>
                      </a:endParaRPr>
                    </a:p>
                  </a:txBody>
                  <a:tcPr marL="17780" marR="17780" marT="0" marB="0">
                    <a:lnL>
                      <a:noFill/>
                    </a:lnL>
                    <a:lnR>
                      <a:noFill/>
                    </a:lnR>
                    <a:lnT>
                      <a:noFill/>
                    </a:lnT>
                    <a:lnB w="12700" cmpd="sng">
                      <a:solidFill>
                        <a:srgbClr val="F79646"/>
                      </a:solidFill>
                    </a:lnB>
                    <a:lnTlToBr w="12700" cmpd="sng">
                      <a:noFill/>
                      <a:prstDash val="solid"/>
                    </a:lnTlToBr>
                    <a:lnBlToTr w="12700" cmpd="sng">
                      <a:noFill/>
                      <a:prstDash val="solid"/>
                    </a:lnBlToTr>
                    <a:noFill/>
                  </a:tcPr>
                </a:tc>
                <a:extLst>
                  <a:ext uri="{0D108BD9-81ED-4DB2-BD59-A6C34878D82A}">
                    <a16:rowId xmlns="" xmlns:a16="http://schemas.microsoft.com/office/drawing/2014/main" val="10010"/>
                  </a:ext>
                </a:extLst>
              </a:tr>
            </a:tbl>
          </a:graphicData>
        </a:graphic>
      </p:graphicFrame>
      <p:pic>
        <p:nvPicPr>
          <p:cNvPr id="36" name="Picture 2" descr="近藤洋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33" y="3861048"/>
            <a:ext cx="845751" cy="1127669"/>
          </a:xfrm>
          <a:prstGeom prst="rect">
            <a:avLst/>
          </a:prstGeom>
          <a:noFill/>
          <a:extLst>
            <a:ext uri="{909E8E84-426E-40DD-AFC4-6F175D3DCCD1}">
              <a14:hiddenFill xmlns:a14="http://schemas.microsoft.com/office/drawing/2010/main">
                <a:solidFill>
                  <a:srgbClr val="FFFFFF"/>
                </a:solidFill>
              </a14:hiddenFill>
            </a:ext>
          </a:extLst>
        </p:spPr>
      </p:pic>
      <p:sp>
        <p:nvSpPr>
          <p:cNvPr id="37" name="正方形/長方形 36"/>
          <p:cNvSpPr/>
          <p:nvPr/>
        </p:nvSpPr>
        <p:spPr>
          <a:xfrm>
            <a:off x="385105" y="5013176"/>
            <a:ext cx="993932" cy="438582"/>
          </a:xfrm>
          <a:prstGeom prst="rect">
            <a:avLst/>
          </a:prstGeom>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1200" b="1" i="0" u="none" strike="noStrike" kern="0" cap="none" spc="0" normalizeH="0" baseline="0" noProof="0" dirty="0">
                <a:ln>
                  <a:noFill/>
                </a:ln>
                <a:solidFill>
                  <a:prstClr val="black"/>
                </a:solidFill>
                <a:effectLst/>
                <a:uLnTx/>
                <a:uFillTx/>
                <a:ea typeface="ＭＳ Ｐゴシック" charset="-128"/>
              </a:rPr>
              <a:t>近藤　洋介</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1050" b="0" i="0" u="none" strike="noStrike" kern="0" cap="none" spc="0" normalizeH="0" baseline="0" noProof="0" dirty="0">
                <a:ln>
                  <a:noFill/>
                </a:ln>
                <a:solidFill>
                  <a:prstClr val="black"/>
                </a:solidFill>
                <a:effectLst/>
                <a:uLnTx/>
                <a:uFillTx/>
                <a:ea typeface="ＭＳ Ｐゴシック" charset="-128"/>
              </a:rPr>
              <a:t>衆議院議員</a:t>
            </a:r>
            <a:endParaRPr kumimoji="0" lang="ja-JP" altLang="en-US" sz="1050" b="0" i="0" u="none" strike="noStrike" kern="0" cap="none" spc="0" normalizeH="0" baseline="0" noProof="0" dirty="0">
              <a:ln>
                <a:noFill/>
              </a:ln>
              <a:solidFill>
                <a:prstClr val="black"/>
              </a:solidFill>
              <a:effectLst/>
              <a:uLnTx/>
              <a:uFillTx/>
            </a:endParaRPr>
          </a:p>
        </p:txBody>
      </p:sp>
      <p:pic>
        <p:nvPicPr>
          <p:cNvPr id="38" name="Picture 4" descr="後藤祐一"/>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5110" y="3861048"/>
            <a:ext cx="942660" cy="1127669"/>
          </a:xfrm>
          <a:prstGeom prst="rect">
            <a:avLst/>
          </a:prstGeom>
          <a:noFill/>
          <a:extLst>
            <a:ext uri="{909E8E84-426E-40DD-AFC4-6F175D3DCCD1}">
              <a14:hiddenFill xmlns:a14="http://schemas.microsoft.com/office/drawing/2010/main">
                <a:solidFill>
                  <a:srgbClr val="FFFFFF"/>
                </a:solidFill>
              </a14:hiddenFill>
            </a:ext>
          </a:extLst>
        </p:spPr>
      </p:pic>
      <p:sp>
        <p:nvSpPr>
          <p:cNvPr id="39" name="正方形/長方形 38"/>
          <p:cNvSpPr/>
          <p:nvPr/>
        </p:nvSpPr>
        <p:spPr>
          <a:xfrm>
            <a:off x="1384435" y="5013176"/>
            <a:ext cx="1002714" cy="438582"/>
          </a:xfrm>
          <a:prstGeom prst="rect">
            <a:avLst/>
          </a:prstGeom>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1200" b="1" i="0" u="none" strike="noStrike" kern="0" cap="none" spc="0" normalizeH="0" baseline="0" noProof="0" dirty="0">
                <a:ln>
                  <a:noFill/>
                </a:ln>
                <a:solidFill>
                  <a:prstClr val="black"/>
                </a:solidFill>
                <a:effectLst/>
                <a:uLnTx/>
                <a:uFillTx/>
                <a:ea typeface="ＭＳ Ｐゴシック" charset="-128"/>
              </a:rPr>
              <a:t>後藤　祐一</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1050" b="0" i="0" u="none" strike="noStrike" kern="0" cap="none" spc="0" normalizeH="0" baseline="0" noProof="0" dirty="0">
                <a:ln>
                  <a:noFill/>
                </a:ln>
                <a:solidFill>
                  <a:prstClr val="black"/>
                </a:solidFill>
                <a:effectLst/>
                <a:uLnTx/>
                <a:uFillTx/>
                <a:ea typeface="ＭＳ Ｐゴシック" charset="-128"/>
              </a:rPr>
              <a:t>衆議院議員</a:t>
            </a:r>
            <a:endParaRPr kumimoji="0" lang="ja-JP" altLang="en-US" sz="1050" b="0" i="0" u="none" strike="noStrike" kern="0" cap="none" spc="0" normalizeH="0" baseline="0" noProof="0" dirty="0">
              <a:ln>
                <a:noFill/>
              </a:ln>
              <a:solidFill>
                <a:prstClr val="black"/>
              </a:solidFill>
              <a:effectLst/>
              <a:uLnTx/>
              <a:uFillTx/>
            </a:endParaRPr>
          </a:p>
        </p:txBody>
      </p:sp>
      <p:pic>
        <p:nvPicPr>
          <p:cNvPr id="40" name="Picture 6" descr="山尾志桜里"/>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4196" y="3861048"/>
            <a:ext cx="942660" cy="1127669"/>
          </a:xfrm>
          <a:prstGeom prst="rect">
            <a:avLst/>
          </a:prstGeom>
          <a:noFill/>
          <a:extLst>
            <a:ext uri="{909E8E84-426E-40DD-AFC4-6F175D3DCCD1}">
              <a14:hiddenFill xmlns:a14="http://schemas.microsoft.com/office/drawing/2010/main">
                <a:solidFill>
                  <a:srgbClr val="FFFFFF"/>
                </a:solidFill>
              </a14:hiddenFill>
            </a:ext>
          </a:extLst>
        </p:spPr>
      </p:pic>
      <p:sp>
        <p:nvSpPr>
          <p:cNvPr id="41" name="正方形/長方形 40"/>
          <p:cNvSpPr/>
          <p:nvPr/>
        </p:nvSpPr>
        <p:spPr>
          <a:xfrm>
            <a:off x="2337770" y="5013176"/>
            <a:ext cx="1057491" cy="438582"/>
          </a:xfrm>
          <a:prstGeom prst="rect">
            <a:avLst/>
          </a:prstGeom>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1200" b="1" i="0" u="none" strike="noStrike" kern="0" cap="none" spc="0" normalizeH="0" baseline="0" noProof="0" dirty="0">
                <a:ln>
                  <a:noFill/>
                </a:ln>
                <a:solidFill>
                  <a:prstClr val="black"/>
                </a:solidFill>
                <a:effectLst/>
                <a:uLnTx/>
                <a:uFillTx/>
                <a:ea typeface="ＭＳ Ｐゴシック" charset="-128"/>
              </a:rPr>
              <a:t>山尾志桜里</a:t>
            </a:r>
            <a:endParaRPr kumimoji="0" lang="en-US" altLang="zh-TW" sz="1200" b="1" i="0" u="none" strike="noStrike" kern="0" cap="none" spc="0" normalizeH="0" baseline="0" noProof="0" dirty="0">
              <a:ln>
                <a:noFill/>
              </a:ln>
              <a:solidFill>
                <a:prstClr val="black"/>
              </a:solidFill>
              <a:effectLst/>
              <a:uLnTx/>
              <a:uFillTx/>
              <a:ea typeface="ＭＳ Ｐゴシック"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1050" b="0" i="0" u="none" strike="noStrike" kern="0" cap="none" spc="0" normalizeH="0" baseline="0" noProof="0" dirty="0">
                <a:ln>
                  <a:noFill/>
                </a:ln>
                <a:solidFill>
                  <a:prstClr val="black"/>
                </a:solidFill>
                <a:effectLst/>
                <a:uLnTx/>
                <a:uFillTx/>
                <a:ea typeface="ＭＳ Ｐゴシック" charset="-128"/>
              </a:rPr>
              <a:t>衆議院議員</a:t>
            </a:r>
            <a:endParaRPr kumimoji="0" lang="ja-JP" altLang="en-US" sz="1050" b="0" i="0" u="none" strike="noStrike" kern="0" cap="none" spc="0" normalizeH="0" baseline="0" noProof="0" dirty="0">
              <a:ln>
                <a:noFill/>
              </a:ln>
              <a:solidFill>
                <a:prstClr val="black"/>
              </a:solidFill>
              <a:effectLst/>
              <a:uLnTx/>
              <a:uFillTx/>
            </a:endParaRPr>
          </a:p>
        </p:txBody>
      </p:sp>
      <p:pic>
        <p:nvPicPr>
          <p:cNvPr id="42" name="Picture 8" descr="玉木雄一郎"/>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3282" y="3861048"/>
            <a:ext cx="942660" cy="1127669"/>
          </a:xfrm>
          <a:prstGeom prst="rect">
            <a:avLst/>
          </a:prstGeom>
          <a:noFill/>
          <a:extLst>
            <a:ext uri="{909E8E84-426E-40DD-AFC4-6F175D3DCCD1}">
              <a14:hiddenFill xmlns:a14="http://schemas.microsoft.com/office/drawing/2010/main">
                <a:solidFill>
                  <a:srgbClr val="FFFFFF"/>
                </a:solidFill>
              </a14:hiddenFill>
            </a:ext>
          </a:extLst>
        </p:spPr>
      </p:pic>
      <p:sp>
        <p:nvSpPr>
          <p:cNvPr id="43" name="正方形/長方形 42"/>
          <p:cNvSpPr/>
          <p:nvPr/>
        </p:nvSpPr>
        <p:spPr>
          <a:xfrm>
            <a:off x="3395261" y="5013176"/>
            <a:ext cx="1066317" cy="438582"/>
          </a:xfrm>
          <a:prstGeom prst="rect">
            <a:avLst/>
          </a:prstGeom>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1200" b="1" i="0" u="none" strike="noStrike" kern="0" cap="none" spc="0" normalizeH="0" baseline="0" noProof="0" dirty="0">
                <a:ln>
                  <a:noFill/>
                </a:ln>
                <a:solidFill>
                  <a:prstClr val="black"/>
                </a:solidFill>
                <a:effectLst/>
                <a:uLnTx/>
                <a:uFillTx/>
                <a:ea typeface="ＭＳ Ｐゴシック" charset="-128"/>
              </a:rPr>
              <a:t>玉木雄一郎</a:t>
            </a:r>
            <a:endParaRPr kumimoji="0" lang="en-US" altLang="zh-TW" sz="1200" b="1" i="0" u="none" strike="noStrike" kern="0" cap="none" spc="0" normalizeH="0" baseline="0" noProof="0" dirty="0">
              <a:ln>
                <a:noFill/>
              </a:ln>
              <a:solidFill>
                <a:prstClr val="black"/>
              </a:solidFill>
              <a:effectLst/>
              <a:uLnTx/>
              <a:uFillTx/>
              <a:ea typeface="ＭＳ Ｐゴシック"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1050" b="0" i="0" u="none" strike="noStrike" kern="0" cap="none" spc="0" normalizeH="0" baseline="0" noProof="0" dirty="0">
                <a:ln>
                  <a:noFill/>
                </a:ln>
                <a:solidFill>
                  <a:prstClr val="black"/>
                </a:solidFill>
                <a:effectLst/>
                <a:uLnTx/>
                <a:uFillTx/>
                <a:ea typeface="ＭＳ Ｐゴシック" charset="-128"/>
              </a:rPr>
              <a:t>衆議院議員</a:t>
            </a:r>
            <a:endParaRPr kumimoji="0" lang="ja-JP" altLang="en-US" sz="1050" b="0" i="0" u="none" strike="noStrike" kern="0" cap="none" spc="0" normalizeH="0" baseline="0" noProof="0" dirty="0">
              <a:ln>
                <a:noFill/>
              </a:ln>
              <a:solidFill>
                <a:prstClr val="black"/>
              </a:solidFill>
              <a:effectLst/>
              <a:uLnTx/>
              <a:uFillTx/>
            </a:endParaRPr>
          </a:p>
        </p:txBody>
      </p:sp>
      <p:pic>
        <p:nvPicPr>
          <p:cNvPr id="44" name="Picture 10" descr="大野元裕"/>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2368" y="3861048"/>
            <a:ext cx="942660" cy="1127669"/>
          </a:xfrm>
          <a:prstGeom prst="rect">
            <a:avLst/>
          </a:prstGeom>
          <a:noFill/>
          <a:extLst>
            <a:ext uri="{909E8E84-426E-40DD-AFC4-6F175D3DCCD1}">
              <a14:hiddenFill xmlns:a14="http://schemas.microsoft.com/office/drawing/2010/main">
                <a:solidFill>
                  <a:srgbClr val="FFFFFF"/>
                </a:solidFill>
              </a14:hiddenFill>
            </a:ext>
          </a:extLst>
        </p:spPr>
      </p:pic>
      <p:sp>
        <p:nvSpPr>
          <p:cNvPr id="45" name="正方形/長方形 44"/>
          <p:cNvSpPr/>
          <p:nvPr/>
        </p:nvSpPr>
        <p:spPr>
          <a:xfrm>
            <a:off x="4518330" y="5013176"/>
            <a:ext cx="965163" cy="438582"/>
          </a:xfrm>
          <a:prstGeom prst="rect">
            <a:avLst/>
          </a:prstGeom>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1200" b="1" i="0" u="none" strike="noStrike" kern="0" cap="none" spc="0" normalizeH="0" baseline="0" noProof="0" dirty="0">
                <a:ln>
                  <a:noFill/>
                </a:ln>
                <a:solidFill>
                  <a:prstClr val="black"/>
                </a:solidFill>
                <a:effectLst/>
                <a:uLnTx/>
                <a:uFillTx/>
                <a:ea typeface="ＭＳ Ｐゴシック" charset="-128"/>
              </a:rPr>
              <a:t>大野　元裕</a:t>
            </a:r>
            <a:endParaRPr kumimoji="0" lang="en-US" altLang="zh-TW" sz="1200" b="1" i="0" u="none" strike="noStrike" kern="0" cap="none" spc="0" normalizeH="0" baseline="0" noProof="0" dirty="0">
              <a:ln>
                <a:noFill/>
              </a:ln>
              <a:solidFill>
                <a:prstClr val="black"/>
              </a:solidFill>
              <a:effectLst/>
              <a:uLnTx/>
              <a:uFillTx/>
              <a:ea typeface="ＭＳ Ｐゴシック"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rPr>
              <a:t>参</a:t>
            </a:r>
            <a:r>
              <a:rPr kumimoji="0" lang="zh-TW" altLang="en-US" sz="1050" b="0" i="0" u="none" strike="noStrike" kern="0" cap="none" spc="0" normalizeH="0" baseline="0" noProof="0" dirty="0">
                <a:ln>
                  <a:noFill/>
                </a:ln>
                <a:solidFill>
                  <a:prstClr val="black"/>
                </a:solidFill>
                <a:effectLst/>
                <a:uLnTx/>
                <a:uFillTx/>
                <a:ea typeface="ＭＳ Ｐゴシック" charset="-128"/>
              </a:rPr>
              <a:t>議院議員</a:t>
            </a:r>
            <a:endParaRPr kumimoji="0" lang="ja-JP" altLang="en-US" sz="1050" b="0" i="0" u="none" strike="noStrike" kern="0" cap="none" spc="0" normalizeH="0" baseline="0" noProof="0" dirty="0">
              <a:ln>
                <a:noFill/>
              </a:ln>
              <a:solidFill>
                <a:prstClr val="black"/>
              </a:solidFill>
              <a:effectLst/>
              <a:uLnTx/>
              <a:uFillTx/>
            </a:endParaRPr>
          </a:p>
        </p:txBody>
      </p:sp>
      <p:pic>
        <p:nvPicPr>
          <p:cNvPr id="46" name="Picture 12" descr="小西洋之"/>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1454" y="3861048"/>
            <a:ext cx="942660" cy="1127669"/>
          </a:xfrm>
          <a:prstGeom prst="rect">
            <a:avLst/>
          </a:prstGeom>
          <a:noFill/>
          <a:extLst>
            <a:ext uri="{909E8E84-426E-40DD-AFC4-6F175D3DCCD1}">
              <a14:hiddenFill xmlns:a14="http://schemas.microsoft.com/office/drawing/2010/main">
                <a:solidFill>
                  <a:srgbClr val="FFFFFF"/>
                </a:solidFill>
              </a14:hiddenFill>
            </a:ext>
          </a:extLst>
        </p:spPr>
      </p:pic>
      <p:sp>
        <p:nvSpPr>
          <p:cNvPr id="47" name="正方形/長方形 46"/>
          <p:cNvSpPr/>
          <p:nvPr/>
        </p:nvSpPr>
        <p:spPr>
          <a:xfrm>
            <a:off x="5560899" y="5013176"/>
            <a:ext cx="1002714" cy="438582"/>
          </a:xfrm>
          <a:prstGeom prst="rect">
            <a:avLst/>
          </a:prstGeom>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1200" b="1" i="0" u="none" strike="noStrike" kern="0" cap="none" spc="0" normalizeH="0" baseline="0" noProof="0" dirty="0">
                <a:ln>
                  <a:noFill/>
                </a:ln>
                <a:solidFill>
                  <a:prstClr val="black"/>
                </a:solidFill>
                <a:effectLst/>
                <a:uLnTx/>
                <a:uFillTx/>
                <a:ea typeface="ＭＳ Ｐゴシック" charset="-128"/>
              </a:rPr>
              <a:t>小西　洋之</a:t>
            </a:r>
            <a:endParaRPr kumimoji="0" lang="en-US" altLang="zh-TW" sz="1200" b="1" i="0" u="none" strike="noStrike" kern="0" cap="none" spc="0" normalizeH="0" baseline="0" noProof="0" dirty="0">
              <a:ln>
                <a:noFill/>
              </a:ln>
              <a:solidFill>
                <a:prstClr val="black"/>
              </a:solidFill>
              <a:effectLst/>
              <a:uLnTx/>
              <a:uFillTx/>
              <a:ea typeface="ＭＳ Ｐゴシック"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rPr>
              <a:t>参</a:t>
            </a:r>
            <a:r>
              <a:rPr kumimoji="0" lang="zh-TW" altLang="en-US" sz="1050" b="0" i="0" u="none" strike="noStrike" kern="0" cap="none" spc="0" normalizeH="0" baseline="0" noProof="0" dirty="0">
                <a:ln>
                  <a:noFill/>
                </a:ln>
                <a:solidFill>
                  <a:prstClr val="black"/>
                </a:solidFill>
                <a:effectLst/>
                <a:uLnTx/>
                <a:uFillTx/>
                <a:ea typeface="ＭＳ Ｐゴシック" charset="-128"/>
              </a:rPr>
              <a:t>議院議員</a:t>
            </a:r>
            <a:endParaRPr kumimoji="0" lang="ja-JP" altLang="en-US" sz="1050" b="0" i="0" u="none" strike="noStrike" kern="0" cap="none" spc="0" normalizeH="0" baseline="0" noProof="0" dirty="0">
              <a:ln>
                <a:noFill/>
              </a:ln>
              <a:solidFill>
                <a:prstClr val="black"/>
              </a:solidFill>
              <a:effectLst/>
              <a:uLnTx/>
              <a:uFillTx/>
            </a:endParaRPr>
          </a:p>
        </p:txBody>
      </p:sp>
      <p:pic>
        <p:nvPicPr>
          <p:cNvPr id="48" name="Picture 14" descr="榛葉賀津也"/>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40540" y="3861048"/>
            <a:ext cx="951469" cy="1127669"/>
          </a:xfrm>
          <a:prstGeom prst="rect">
            <a:avLst/>
          </a:prstGeom>
          <a:noFill/>
          <a:extLst>
            <a:ext uri="{909E8E84-426E-40DD-AFC4-6F175D3DCCD1}">
              <a14:hiddenFill xmlns:a14="http://schemas.microsoft.com/office/drawing/2010/main">
                <a:solidFill>
                  <a:srgbClr val="FFFFFF"/>
                </a:solidFill>
              </a14:hiddenFill>
            </a:ext>
          </a:extLst>
        </p:spPr>
      </p:pic>
      <p:sp>
        <p:nvSpPr>
          <p:cNvPr id="49" name="正方形/長方形 48"/>
          <p:cNvSpPr/>
          <p:nvPr/>
        </p:nvSpPr>
        <p:spPr>
          <a:xfrm>
            <a:off x="6584248" y="5013176"/>
            <a:ext cx="1152128" cy="438582"/>
          </a:xfrm>
          <a:prstGeom prst="rect">
            <a:avLst/>
          </a:prstGeom>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1200" b="1" i="0" u="none" strike="noStrike" kern="0" cap="none" spc="0" normalizeH="0" baseline="0" noProof="0" dirty="0">
                <a:ln>
                  <a:noFill/>
                </a:ln>
                <a:solidFill>
                  <a:prstClr val="black"/>
                </a:solidFill>
                <a:effectLst/>
                <a:uLnTx/>
                <a:uFillTx/>
                <a:ea typeface="ＭＳ Ｐゴシック" charset="-128"/>
              </a:rPr>
              <a:t>榛葉賀津也</a:t>
            </a:r>
            <a:endParaRPr kumimoji="0" lang="en-US" altLang="zh-TW" sz="1200" b="1" i="0" u="none" strike="noStrike" kern="0" cap="none" spc="0" normalizeH="0" baseline="0" noProof="0" dirty="0">
              <a:ln>
                <a:noFill/>
              </a:ln>
              <a:solidFill>
                <a:prstClr val="black"/>
              </a:solidFill>
              <a:effectLst/>
              <a:uLnTx/>
              <a:uFillTx/>
              <a:ea typeface="ＭＳ Ｐゴシック"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rPr>
              <a:t>参</a:t>
            </a:r>
            <a:r>
              <a:rPr kumimoji="0" lang="zh-TW" altLang="en-US" sz="1050" b="0" i="0" u="none" strike="noStrike" kern="0" cap="none" spc="0" normalizeH="0" baseline="0" noProof="0" dirty="0">
                <a:ln>
                  <a:noFill/>
                </a:ln>
                <a:solidFill>
                  <a:prstClr val="black"/>
                </a:solidFill>
                <a:effectLst/>
                <a:uLnTx/>
                <a:uFillTx/>
                <a:ea typeface="ＭＳ Ｐゴシック" charset="-128"/>
              </a:rPr>
              <a:t>議院議員</a:t>
            </a:r>
            <a:endParaRPr kumimoji="0" lang="ja-JP" altLang="en-US" sz="1050" b="0" i="0" u="none" strike="noStrike" kern="0" cap="none" spc="0" normalizeH="0" baseline="0" noProof="0" dirty="0">
              <a:ln>
                <a:noFill/>
              </a:ln>
              <a:solidFill>
                <a:prstClr val="black"/>
              </a:solidFill>
              <a:effectLst/>
              <a:uLnTx/>
              <a:uFillTx/>
            </a:endParaRPr>
          </a:p>
        </p:txBody>
      </p:sp>
      <p:pic>
        <p:nvPicPr>
          <p:cNvPr id="50" name="Picture 16" descr="大塚耕平"/>
          <p:cNvPicPr>
            <a:picLocks noChangeAspect="1" noChangeArrowheads="1"/>
          </p:cNvPicPr>
          <p:nvPr/>
        </p:nvPicPr>
        <p:blipFill rotWithShape="1">
          <a:blip r:embed="rId10">
            <a:extLst>
              <a:ext uri="{28A0092B-C50C-407E-A947-70E740481C1C}">
                <a14:useLocalDpi xmlns:a14="http://schemas.microsoft.com/office/drawing/2010/main" val="0"/>
              </a:ext>
            </a:extLst>
          </a:blip>
          <a:srcRect r="11553"/>
          <a:stretch/>
        </p:blipFill>
        <p:spPr bwMode="auto">
          <a:xfrm>
            <a:off x="7698437" y="3865737"/>
            <a:ext cx="1025416" cy="1112983"/>
          </a:xfrm>
          <a:prstGeom prst="rect">
            <a:avLst/>
          </a:prstGeom>
          <a:noFill/>
          <a:extLst>
            <a:ext uri="{909E8E84-426E-40DD-AFC4-6F175D3DCCD1}">
              <a14:hiddenFill xmlns:a14="http://schemas.microsoft.com/office/drawing/2010/main">
                <a:solidFill>
                  <a:srgbClr val="FFFFFF"/>
                </a:solidFill>
              </a14:hiddenFill>
            </a:ext>
          </a:extLst>
        </p:spPr>
      </p:pic>
      <p:sp>
        <p:nvSpPr>
          <p:cNvPr id="51" name="正方形/長方形 50"/>
          <p:cNvSpPr/>
          <p:nvPr/>
        </p:nvSpPr>
        <p:spPr>
          <a:xfrm>
            <a:off x="7751767" y="5013176"/>
            <a:ext cx="1044094" cy="438582"/>
          </a:xfrm>
          <a:prstGeom prst="rect">
            <a:avLst/>
          </a:prstGeom>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TW" altLang="en-US" sz="1200" b="1" i="0" u="none" strike="noStrike" kern="0" cap="none" spc="0" normalizeH="0" baseline="0" noProof="0" dirty="0">
                <a:ln>
                  <a:noFill/>
                </a:ln>
                <a:solidFill>
                  <a:prstClr val="black"/>
                </a:solidFill>
                <a:effectLst/>
                <a:uLnTx/>
                <a:uFillTx/>
                <a:ea typeface="ＭＳ Ｐゴシック" charset="-128"/>
              </a:rPr>
              <a:t>大塚　耕平</a:t>
            </a:r>
            <a:endParaRPr kumimoji="0" lang="en-US" altLang="zh-TW" sz="1200" b="1" i="0" u="none" strike="noStrike" kern="0" cap="none" spc="0" normalizeH="0" baseline="0" noProof="0" dirty="0">
              <a:ln>
                <a:noFill/>
              </a:ln>
              <a:solidFill>
                <a:prstClr val="black"/>
              </a:solidFill>
              <a:effectLst/>
              <a:uLnTx/>
              <a:uFillTx/>
              <a:ea typeface="ＭＳ Ｐゴシック" charset="-128"/>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rPr>
              <a:t>参</a:t>
            </a:r>
            <a:r>
              <a:rPr kumimoji="0" lang="zh-TW" altLang="en-US" sz="1050" b="0" i="0" u="none" strike="noStrike" kern="0" cap="none" spc="0" normalizeH="0" baseline="0" noProof="0" dirty="0">
                <a:ln>
                  <a:noFill/>
                </a:ln>
                <a:solidFill>
                  <a:prstClr val="black"/>
                </a:solidFill>
                <a:effectLst/>
                <a:uLnTx/>
                <a:uFillTx/>
                <a:ea typeface="ＭＳ Ｐゴシック" charset="-128"/>
              </a:rPr>
              <a:t>議院議員</a:t>
            </a:r>
            <a:endParaRPr kumimoji="0" lang="ja-JP" altLang="en-US" sz="105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8919515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 10"/>
          <p:cNvSpPr txBox="1">
            <a:spLocks/>
          </p:cNvSpPr>
          <p:nvPr/>
        </p:nvSpPr>
        <p:spPr bwMode="auto">
          <a:xfrm>
            <a:off x="1043608" y="2132013"/>
            <a:ext cx="7272808" cy="790575"/>
          </a:xfrm>
          <a:prstGeom prst="rect">
            <a:avLst/>
          </a:prstGeom>
          <a:noFill/>
          <a:ln>
            <a:noFill/>
          </a:ln>
          <a:extLst/>
        </p:spPr>
        <p:txBody>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defRPr/>
            </a:pPr>
            <a:r>
              <a:rPr lang="ja-JP" altLang="en-US" sz="4800" dirty="0">
                <a:latin typeface="+mn-ea"/>
              </a:rPr>
              <a:t>２．選挙戦の振り返り</a:t>
            </a:r>
            <a:endParaRPr lang="en-US" altLang="ja-JP" sz="4800" dirty="0">
              <a:latin typeface="+mn-ea"/>
            </a:endParaRPr>
          </a:p>
          <a:p>
            <a:pPr marL="0" indent="0">
              <a:buNone/>
              <a:defRPr/>
            </a:pPr>
            <a:r>
              <a:rPr lang="ja-JP" altLang="en-US" sz="4800" dirty="0">
                <a:latin typeface="+mn-ea"/>
              </a:rPr>
              <a:t>　　　　　　「拡票」と「確票」</a:t>
            </a:r>
          </a:p>
          <a:p>
            <a:pPr marL="0" indent="0">
              <a:buNone/>
              <a:defRPr/>
            </a:pPr>
            <a:endParaRPr lang="en-US" altLang="ja-JP" sz="4800" cap="small" dirty="0">
              <a:latin typeface="+mn-ea"/>
            </a:endParaRPr>
          </a:p>
        </p:txBody>
      </p:sp>
      <p:sp>
        <p:nvSpPr>
          <p:cNvPr id="5" name="スライド番号プレースホルダ 4"/>
          <p:cNvSpPr>
            <a:spLocks noGrp="1"/>
          </p:cNvSpPr>
          <p:nvPr>
            <p:ph type="sldNum" sz="quarter" idx="10"/>
          </p:nvPr>
        </p:nvSpPr>
        <p:spPr/>
        <p:txBody>
          <a:bodyPr/>
          <a:lstStyle/>
          <a:p>
            <a:pPr>
              <a:defRPr/>
            </a:pPr>
            <a:fld id="{77A10E85-ADBA-4822-95CB-8BC8B6F575B7}" type="slidenum">
              <a:rPr lang="en-US" altLang="ja-JP" smtClean="0"/>
              <a:pPr>
                <a:defRPr/>
              </a:pPr>
              <a:t>13</a:t>
            </a:fld>
            <a:endParaRPr lang="en-US" altLang="ja-JP"/>
          </a:p>
        </p:txBody>
      </p:sp>
    </p:spTree>
    <p:extLst>
      <p:ext uri="{BB962C8B-B14F-4D97-AF65-F5344CB8AC3E}">
        <p14:creationId xmlns:p14="http://schemas.microsoft.com/office/powerpoint/2010/main" val="56791488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14</a:t>
            </a:fld>
            <a:endParaRPr lang="en-US" altLang="ja-JP"/>
          </a:p>
        </p:txBody>
      </p:sp>
      <p:sp>
        <p:nvSpPr>
          <p:cNvPr id="2" name="テキスト ボックス 1"/>
          <p:cNvSpPr txBox="1"/>
          <p:nvPr/>
        </p:nvSpPr>
        <p:spPr>
          <a:xfrm>
            <a:off x="179512" y="188640"/>
            <a:ext cx="4032448" cy="523220"/>
          </a:xfrm>
          <a:prstGeom prst="rect">
            <a:avLst/>
          </a:prstGeom>
          <a:noFill/>
        </p:spPr>
        <p:txBody>
          <a:bodyPr wrap="square" rtlCol="0">
            <a:spAutoFit/>
          </a:bodyPr>
          <a:lstStyle/>
          <a:p>
            <a:r>
              <a:rPr kumimoji="1" lang="ja-JP" altLang="en-US" sz="2800" dirty="0"/>
              <a:t>（１）基本方針</a:t>
            </a:r>
          </a:p>
        </p:txBody>
      </p:sp>
      <p:sp>
        <p:nvSpPr>
          <p:cNvPr id="4" name="正方形/長方形 3"/>
          <p:cNvSpPr/>
          <p:nvPr/>
        </p:nvSpPr>
        <p:spPr>
          <a:xfrm>
            <a:off x="551284" y="874455"/>
            <a:ext cx="8113440" cy="2554545"/>
          </a:xfrm>
          <a:prstGeom prst="rect">
            <a:avLst/>
          </a:prstGeom>
        </p:spPr>
        <p:txBody>
          <a:bodyPr wrap="square">
            <a:spAutoFit/>
          </a:bodyPr>
          <a:lstStyle/>
          <a:p>
            <a:pPr marL="133350" algn="just"/>
            <a:r>
              <a:rPr lang="ja-JP" altLang="ja-JP" sz="2000" b="1" kern="100" dirty="0">
                <a:solidFill>
                  <a:srgbClr val="000000"/>
                </a:solidFill>
                <a:latin typeface="Arial Black" panose="020B0A04020102020204" pitchFamily="34" charset="0"/>
                <a:ea typeface="HGP創英角ｺﾞｼｯｸUB" panose="020B0900000000000000" pitchFamily="50" charset="-128"/>
                <a:cs typeface="Times New Roman" panose="02020603050405020304" pitchFamily="18" charset="0"/>
              </a:rPr>
              <a:t>電機連合全体で取り組む『組織型選挙』を基本とします。</a:t>
            </a:r>
            <a:endParaRPr lang="ja-JP" altLang="ja-JP" sz="2000" kern="100" dirty="0">
              <a:solidFill>
                <a:prstClr val="black"/>
              </a:solidFill>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9700" algn="just"/>
            <a:r>
              <a:rPr lang="ja-JP" altLang="ja-JP" sz="2000" kern="100" dirty="0">
                <a:solidFill>
                  <a:srgbClr val="000000"/>
                </a:solidFill>
                <a:latin typeface="Arial Black" panose="020B0A04020102020204" pitchFamily="34" charset="0"/>
                <a:ea typeface="HGP創英角ｺﾞｼｯｸUB" panose="020B0900000000000000" pitchFamily="50" charset="-128"/>
                <a:cs typeface="Times New Roman" panose="02020603050405020304" pitchFamily="18" charset="0"/>
              </a:rPr>
              <a:t>電機連合に集う全ての組織の力を結集して取り組むこととします。</a:t>
            </a:r>
            <a:endParaRPr lang="ja-JP" altLang="ja-JP" sz="2000" kern="100" dirty="0">
              <a:solidFill>
                <a:prstClr val="black"/>
              </a:solidFill>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9700" algn="just"/>
            <a:r>
              <a:rPr lang="ja-JP" altLang="ja-JP" sz="2000" kern="100" dirty="0">
                <a:solidFill>
                  <a:srgbClr val="000000"/>
                </a:solidFill>
                <a:latin typeface="Arial Black" panose="020B0A04020102020204" pitchFamily="34" charset="0"/>
                <a:ea typeface="HGP創英角ｺﾞｼｯｸUB" panose="020B0900000000000000" pitchFamily="50" charset="-128"/>
                <a:cs typeface="Times New Roman" panose="02020603050405020304" pitchFamily="18" charset="0"/>
              </a:rPr>
              <a:t>各加盟組織「縦」の更なる強化・徹底とともに、地協での効果的な「横串」機能を加えた取り組みとします。</a:t>
            </a:r>
            <a:endParaRPr lang="ja-JP" altLang="ja-JP" sz="2000" kern="100" dirty="0">
              <a:solidFill>
                <a:prstClr val="black"/>
              </a:solidFill>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9700" algn="just"/>
            <a:r>
              <a:rPr lang="ja-JP" altLang="ja-JP" sz="2000" kern="100" dirty="0">
                <a:solidFill>
                  <a:srgbClr val="000000"/>
                </a:solidFill>
                <a:latin typeface="Arial Black" panose="020B0A04020102020204" pitchFamily="34" charset="0"/>
                <a:ea typeface="HGP創英角ｺﾞｼｯｸUB" panose="020B0900000000000000" pitchFamily="50" charset="-128"/>
                <a:cs typeface="Times New Roman" panose="02020603050405020304" pitchFamily="18" charset="0"/>
              </a:rPr>
              <a:t>「第</a:t>
            </a:r>
            <a:r>
              <a:rPr lang="en-US" altLang="ja-JP" sz="2000" kern="100" dirty="0">
                <a:solidFill>
                  <a:srgbClr val="000000"/>
                </a:solidFill>
                <a:latin typeface="Arial Black" panose="020B0A04020102020204" pitchFamily="34" charset="0"/>
                <a:ea typeface="HGP創英角ｺﾞｼｯｸUB" panose="020B0900000000000000" pitchFamily="50" charset="-128"/>
                <a:cs typeface="Times New Roman" panose="02020603050405020304" pitchFamily="18" charset="0"/>
              </a:rPr>
              <a:t>23</a:t>
            </a:r>
            <a:r>
              <a:rPr lang="ja-JP" altLang="ja-JP" sz="2000" kern="100" dirty="0">
                <a:solidFill>
                  <a:srgbClr val="000000"/>
                </a:solidFill>
                <a:latin typeface="Arial Black" panose="020B0A04020102020204" pitchFamily="34" charset="0"/>
                <a:ea typeface="HGP創英角ｺﾞｼｯｸUB" panose="020B0900000000000000" pitchFamily="50" charset="-128"/>
                <a:cs typeface="Times New Roman" panose="02020603050405020304" pitchFamily="18" charset="0"/>
              </a:rPr>
              <a:t>回参議院選挙の評価と課題」の提起内容を踏まえ、電機連合本部・加盟組織・地協の連携を図り、チームワーク力、現場力、そして各組織の総合力を従来以上に発揮出来る戦略・戦術を構築し、</a:t>
            </a:r>
            <a:r>
              <a:rPr lang="ja-JP" altLang="ja-JP" sz="20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「全ての組織が当事者意識をもって取り組む」</a:t>
            </a:r>
            <a:r>
              <a:rPr lang="ja-JP" altLang="ja-JP" sz="2000" kern="100" dirty="0">
                <a:solidFill>
                  <a:srgbClr val="000000"/>
                </a:solidFill>
                <a:latin typeface="Arial Black" panose="020B0A04020102020204" pitchFamily="34" charset="0"/>
                <a:ea typeface="HGP創英角ｺﾞｼｯｸUB" panose="020B0900000000000000" pitchFamily="50" charset="-128"/>
                <a:cs typeface="Times New Roman" panose="02020603050405020304" pitchFamily="18" charset="0"/>
              </a:rPr>
              <a:t>ことを徹底していきます。</a:t>
            </a:r>
            <a:endParaRPr lang="ja-JP" altLang="ja-JP" sz="2000" kern="100" dirty="0">
              <a:solidFill>
                <a:prstClr val="black"/>
              </a:solidFill>
              <a:latin typeface="Arial Black" panose="020B0A04020102020204" pitchFamily="34" charset="0"/>
              <a:ea typeface="HGP創英角ｺﾞｼｯｸUB" panose="020B0900000000000000" pitchFamily="50" charset="-128"/>
              <a:cs typeface="Times New Roman" panose="02020603050405020304" pitchFamily="18" charset="0"/>
            </a:endParaRPr>
          </a:p>
        </p:txBody>
      </p:sp>
      <p:sp>
        <p:nvSpPr>
          <p:cNvPr id="5" name="対角する 2 つの角を丸めた四角形 4"/>
          <p:cNvSpPr/>
          <p:nvPr/>
        </p:nvSpPr>
        <p:spPr>
          <a:xfrm>
            <a:off x="827584" y="3692064"/>
            <a:ext cx="7560840" cy="2257216"/>
          </a:xfrm>
          <a:prstGeom prst="round2Diag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Arial Black" panose="020B0A04020102020204" pitchFamily="34" charset="0"/>
                <a:ea typeface="HGP創英角ｺﾞｼｯｸUB" panose="020B0900000000000000" pitchFamily="50" charset="-128"/>
              </a:rPr>
              <a:t>【</a:t>
            </a:r>
            <a:r>
              <a:rPr kumimoji="0" lang="ja-JP" altLang="en-US" sz="1800" b="1" i="0" u="none" strike="noStrike" kern="0" cap="none" spc="0" normalizeH="0" baseline="0" noProof="0" dirty="0">
                <a:ln>
                  <a:noFill/>
                </a:ln>
                <a:solidFill>
                  <a:prstClr val="black"/>
                </a:solidFill>
                <a:effectLst/>
                <a:uLnTx/>
                <a:uFillTx/>
                <a:latin typeface="Arial Black" panose="020B0A04020102020204" pitchFamily="34" charset="0"/>
                <a:ea typeface="HGP創英角ｺﾞｼｯｸUB" panose="020B0900000000000000" pitchFamily="50" charset="-128"/>
              </a:rPr>
              <a:t>要請事項</a:t>
            </a:r>
            <a:r>
              <a:rPr kumimoji="0" lang="en-US" altLang="ja-JP" sz="1800" b="1" i="0" u="none" strike="noStrike" kern="0" cap="none" spc="0" normalizeH="0" baseline="0" noProof="0" dirty="0">
                <a:ln>
                  <a:noFill/>
                </a:ln>
                <a:solidFill>
                  <a:prstClr val="black"/>
                </a:solidFill>
                <a:effectLst/>
                <a:uLnTx/>
                <a:uFillTx/>
                <a:latin typeface="Arial Black" panose="020B0A04020102020204" pitchFamily="34" charset="0"/>
                <a:ea typeface="HGP創英角ｺﾞｼｯｸUB" panose="020B0900000000000000" pitchFamily="50" charset="-128"/>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latin typeface="Arial Black" panose="020B0A04020102020204" pitchFamily="34" charset="0"/>
                <a:ea typeface="HGP創英角ｺﾞｼｯｸUB" panose="020B0900000000000000" pitchFamily="50" charset="-128"/>
              </a:rPr>
              <a:t>１．各組織の選対本部の設置</a:t>
            </a:r>
            <a:endParaRPr kumimoji="0" lang="en-US" altLang="ja-JP" sz="1800" b="1" i="0" u="none" strike="noStrike" kern="0" cap="none" spc="0" normalizeH="0" baseline="0" noProof="0" dirty="0">
              <a:ln>
                <a:noFill/>
              </a:ln>
              <a:solidFill>
                <a:prstClr val="black"/>
              </a:solidFill>
              <a:effectLst/>
              <a:uLnTx/>
              <a:uFillTx/>
              <a:latin typeface="Arial Black" panose="020B0A04020102020204" pitchFamily="34" charset="0"/>
              <a:ea typeface="HGP創英角ｺﾞｼｯｸUB" panose="020B0900000000000000"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latin typeface="Arial Black" panose="020B0A04020102020204" pitchFamily="34" charset="0"/>
                <a:ea typeface="HGP創英角ｺﾞｼｯｸUB" panose="020B0900000000000000" pitchFamily="50" charset="-128"/>
              </a:rPr>
              <a:t>２．各組織での方針・戦略の立案</a:t>
            </a:r>
            <a:endParaRPr kumimoji="0" lang="en-US" altLang="ja-JP" sz="1800" b="1" i="0" u="none" strike="noStrike" kern="0" cap="none" spc="0" normalizeH="0" baseline="0" noProof="0" dirty="0">
              <a:ln>
                <a:noFill/>
              </a:ln>
              <a:solidFill>
                <a:prstClr val="black"/>
              </a:solidFill>
              <a:effectLst/>
              <a:uLnTx/>
              <a:uFillTx/>
              <a:latin typeface="Arial Black" panose="020B0A04020102020204" pitchFamily="34" charset="0"/>
              <a:ea typeface="HGP創英角ｺﾞｼｯｸUB" panose="020B0900000000000000"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latin typeface="Arial Black" panose="020B0A04020102020204" pitchFamily="34" charset="0"/>
                <a:ea typeface="HGP創英角ｺﾞｼｯｸUB" panose="020B0900000000000000" pitchFamily="50" charset="-128"/>
              </a:rPr>
              <a:t>３．情宣物の完全配布（配りきる）</a:t>
            </a:r>
            <a:endParaRPr kumimoji="0" lang="en-US" altLang="ja-JP" sz="1800" b="1" i="0" u="none" strike="noStrike" kern="0" cap="none" spc="0" normalizeH="0" baseline="0" noProof="0" dirty="0">
              <a:ln>
                <a:noFill/>
              </a:ln>
              <a:solidFill>
                <a:prstClr val="black"/>
              </a:solidFill>
              <a:effectLst/>
              <a:uLnTx/>
              <a:uFillTx/>
              <a:latin typeface="Arial Black" panose="020B0A04020102020204" pitchFamily="34" charset="0"/>
              <a:ea typeface="HGP創英角ｺﾞｼｯｸUB" panose="020B0900000000000000"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latin typeface="Arial Black" panose="020B0A04020102020204" pitchFamily="34" charset="0"/>
                <a:ea typeface="HGP創英角ｺﾞｼｯｸUB" panose="020B0900000000000000" pitchFamily="50" charset="-128"/>
              </a:rPr>
              <a:t>４．支持者拡大「組合員とその家族・親族</a:t>
            </a:r>
            <a:r>
              <a:rPr kumimoji="0" lang="en-US" altLang="ja-JP" sz="1800" b="1" i="0" u="none" strike="noStrike" kern="0" cap="none" spc="0" normalizeH="0" baseline="0" noProof="0" dirty="0">
                <a:ln>
                  <a:noFill/>
                </a:ln>
                <a:solidFill>
                  <a:prstClr val="black"/>
                </a:solidFill>
                <a:effectLst/>
                <a:uLnTx/>
                <a:uFillTx/>
                <a:latin typeface="Arial Black" panose="020B0A04020102020204" pitchFamily="34" charset="0"/>
                <a:ea typeface="HGP創英角ｺﾞｼｯｸUB" panose="020B0900000000000000" pitchFamily="50" charset="-128"/>
              </a:rPr>
              <a:t>100</a:t>
            </a:r>
            <a:r>
              <a:rPr kumimoji="0" lang="ja-JP" altLang="en-US" sz="1800" b="1" i="0" u="none" strike="noStrike" kern="0" cap="none" spc="0" normalizeH="0" baseline="0" noProof="0" dirty="0">
                <a:ln>
                  <a:noFill/>
                </a:ln>
                <a:solidFill>
                  <a:prstClr val="black"/>
                </a:solidFill>
                <a:effectLst/>
                <a:uLnTx/>
                <a:uFillTx/>
                <a:latin typeface="Arial Black" panose="020B0A04020102020204" pitchFamily="34" charset="0"/>
                <a:ea typeface="HGP創英角ｺﾞｼｯｸUB" panose="020B0900000000000000" pitchFamily="50" charset="-128"/>
              </a:rPr>
              <a:t>％」「紹介者</a:t>
            </a:r>
            <a:r>
              <a:rPr kumimoji="0" lang="en-US" altLang="ja-JP" sz="1800" b="1" i="0" u="none" strike="noStrike" kern="0" cap="none" spc="0" normalizeH="0" baseline="0" noProof="0" dirty="0">
                <a:ln>
                  <a:noFill/>
                </a:ln>
                <a:solidFill>
                  <a:prstClr val="black"/>
                </a:solidFill>
                <a:effectLst/>
                <a:uLnTx/>
                <a:uFillTx/>
                <a:latin typeface="Arial Black" panose="020B0A04020102020204" pitchFamily="34" charset="0"/>
                <a:ea typeface="HGP創英角ｺﾞｼｯｸUB" panose="020B0900000000000000" pitchFamily="50" charset="-128"/>
              </a:rPr>
              <a:t>2</a:t>
            </a:r>
            <a:r>
              <a:rPr kumimoji="0" lang="ja-JP" altLang="en-US" sz="1800" b="1" i="0" u="none" strike="noStrike" kern="0" cap="none" spc="0" normalizeH="0" baseline="0" noProof="0" dirty="0">
                <a:ln>
                  <a:noFill/>
                </a:ln>
                <a:solidFill>
                  <a:prstClr val="black"/>
                </a:solidFill>
                <a:effectLst/>
                <a:uLnTx/>
                <a:uFillTx/>
                <a:latin typeface="Arial Black" panose="020B0A04020102020204" pitchFamily="34" charset="0"/>
                <a:ea typeface="HGP創英角ｺﾞｼｯｸUB" panose="020B0900000000000000" pitchFamily="50" charset="-128"/>
              </a:rPr>
              <a:t>名以上」</a:t>
            </a:r>
            <a:endParaRPr kumimoji="0" lang="en-US" altLang="ja-JP" sz="1800" b="1" i="0" u="none" strike="noStrike" kern="0" cap="none" spc="0" normalizeH="0" baseline="0" noProof="0" dirty="0">
              <a:ln>
                <a:noFill/>
              </a:ln>
              <a:solidFill>
                <a:prstClr val="black"/>
              </a:solidFill>
              <a:effectLst/>
              <a:uLnTx/>
              <a:uFillTx/>
              <a:latin typeface="Arial Black" panose="020B0A04020102020204" pitchFamily="34" charset="0"/>
              <a:ea typeface="HGP創英角ｺﾞｼｯｸUB" panose="020B0900000000000000"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latin typeface="Arial Black" panose="020B0A04020102020204" pitchFamily="34" charset="0"/>
                <a:ea typeface="HGP創英角ｺﾞｼｯｸUB" panose="020B0900000000000000" pitchFamily="50" charset="-128"/>
              </a:rPr>
              <a:t>５．「職場集会」「門前・門頭ビラ」「個々面接」「電話作戦」の実施</a:t>
            </a:r>
          </a:p>
        </p:txBody>
      </p:sp>
    </p:spTree>
    <p:extLst>
      <p:ext uri="{BB962C8B-B14F-4D97-AF65-F5344CB8AC3E}">
        <p14:creationId xmlns:p14="http://schemas.microsoft.com/office/powerpoint/2010/main" val="22130060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15</a:t>
            </a:fld>
            <a:endParaRPr lang="en-US" altLang="ja-JP"/>
          </a:p>
        </p:txBody>
      </p:sp>
      <p:sp>
        <p:nvSpPr>
          <p:cNvPr id="2" name="テキスト ボックス 1"/>
          <p:cNvSpPr txBox="1"/>
          <p:nvPr/>
        </p:nvSpPr>
        <p:spPr>
          <a:xfrm>
            <a:off x="179512" y="188640"/>
            <a:ext cx="4032448" cy="523220"/>
          </a:xfrm>
          <a:prstGeom prst="rect">
            <a:avLst/>
          </a:prstGeom>
          <a:noFill/>
        </p:spPr>
        <p:txBody>
          <a:bodyPr wrap="square" rtlCol="0">
            <a:spAutoFit/>
          </a:bodyPr>
          <a:lstStyle/>
          <a:p>
            <a:r>
              <a:rPr kumimoji="1" lang="ja-JP" altLang="en-US" sz="2800" dirty="0"/>
              <a:t>（２）</a:t>
            </a:r>
            <a:r>
              <a:rPr lang="ja-JP" altLang="en-US" sz="2800" dirty="0"/>
              <a:t>基本方針</a:t>
            </a:r>
            <a:endParaRPr kumimoji="1" lang="ja-JP" altLang="en-US" sz="2800" dirty="0"/>
          </a:p>
        </p:txBody>
      </p:sp>
      <p:sp>
        <p:nvSpPr>
          <p:cNvPr id="3" name="テキスト ボックス 2"/>
          <p:cNvSpPr txBox="1"/>
          <p:nvPr/>
        </p:nvSpPr>
        <p:spPr>
          <a:xfrm>
            <a:off x="585749" y="1053256"/>
            <a:ext cx="7632848" cy="578882"/>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ja-JP"/>
            </a:defPPr>
            <a:lvl1pPr algn="ctr">
              <a:defRPr sz="28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ja-JP" altLang="en-US" dirty="0"/>
              <a:t>政治とのかかわりを身近に感じてもらう</a:t>
            </a:r>
            <a:endParaRPr lang="en-US" altLang="ja-JP" dirty="0"/>
          </a:p>
        </p:txBody>
      </p:sp>
      <p:sp>
        <p:nvSpPr>
          <p:cNvPr id="5" name="テキスト ボックス 4"/>
          <p:cNvSpPr txBox="1"/>
          <p:nvPr/>
        </p:nvSpPr>
        <p:spPr>
          <a:xfrm>
            <a:off x="585749" y="2253216"/>
            <a:ext cx="7632848" cy="578882"/>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ja-JP"/>
            </a:defPPr>
            <a:lvl1pPr algn="ctr">
              <a:defRPr sz="2800" b="1"/>
            </a:lvl1pPr>
          </a:lstStyle>
          <a:p>
            <a:r>
              <a:rPr lang="ja-JP" altLang="en-US" dirty="0"/>
              <a:t>政治への参画意識を高める</a:t>
            </a:r>
            <a:endParaRPr lang="en-US" altLang="ja-JP" dirty="0"/>
          </a:p>
        </p:txBody>
      </p:sp>
      <p:sp>
        <p:nvSpPr>
          <p:cNvPr id="6" name="テキスト ボックス 5"/>
          <p:cNvSpPr txBox="1"/>
          <p:nvPr/>
        </p:nvSpPr>
        <p:spPr>
          <a:xfrm>
            <a:off x="598534" y="3453176"/>
            <a:ext cx="7632848" cy="578882"/>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ja-JP"/>
            </a:defPPr>
            <a:lvl1pPr algn="ctr">
              <a:defRPr sz="2800" b="1"/>
            </a:lvl1pPr>
          </a:lstStyle>
          <a:p>
            <a:r>
              <a:rPr lang="ja-JP" altLang="en-US" dirty="0"/>
              <a:t>候補者を私たちの代表として実感してもらう</a:t>
            </a:r>
            <a:endParaRPr lang="en-US" altLang="ja-JP" dirty="0"/>
          </a:p>
        </p:txBody>
      </p:sp>
      <p:sp>
        <p:nvSpPr>
          <p:cNvPr id="7" name="テキスト ボックス 6"/>
          <p:cNvSpPr txBox="1"/>
          <p:nvPr/>
        </p:nvSpPr>
        <p:spPr>
          <a:xfrm>
            <a:off x="576652" y="4653136"/>
            <a:ext cx="7632848" cy="715089"/>
          </a:xfrm>
          <a:prstGeom prst="round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defPPr>
              <a:defRPr lang="ja-JP"/>
            </a:defPPr>
            <a:lvl1pPr algn="ctr">
              <a:defRPr sz="2400" b="1"/>
            </a:lvl1pPr>
          </a:lstStyle>
          <a:p>
            <a:r>
              <a:rPr lang="ja-JP" altLang="en-US" sz="3600" dirty="0"/>
              <a:t>投票行動につなげる</a:t>
            </a:r>
            <a:endParaRPr lang="en-US" altLang="ja-JP" sz="3600" dirty="0"/>
          </a:p>
        </p:txBody>
      </p:sp>
      <p:sp>
        <p:nvSpPr>
          <p:cNvPr id="4" name="下矢印 3"/>
          <p:cNvSpPr/>
          <p:nvPr/>
        </p:nvSpPr>
        <p:spPr bwMode="auto">
          <a:xfrm>
            <a:off x="3599892" y="1723962"/>
            <a:ext cx="1224136" cy="453269"/>
          </a:xfrm>
          <a:prstGeom prst="downArrow">
            <a:avLst/>
          </a:prstGeom>
          <a:solidFill>
            <a:srgbClr val="FFCC66"/>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ja-JP" altLang="en-US"/>
          </a:p>
        </p:txBody>
      </p:sp>
      <p:sp>
        <p:nvSpPr>
          <p:cNvPr id="9" name="下矢印 8"/>
          <p:cNvSpPr/>
          <p:nvPr/>
        </p:nvSpPr>
        <p:spPr bwMode="auto">
          <a:xfrm>
            <a:off x="3599892" y="2924944"/>
            <a:ext cx="1224136" cy="453269"/>
          </a:xfrm>
          <a:prstGeom prst="downArrow">
            <a:avLst/>
          </a:prstGeom>
          <a:solidFill>
            <a:srgbClr val="FFCC66"/>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ja-JP" altLang="en-US"/>
          </a:p>
        </p:txBody>
      </p:sp>
      <p:sp>
        <p:nvSpPr>
          <p:cNvPr id="10" name="下矢印 9"/>
          <p:cNvSpPr/>
          <p:nvPr/>
        </p:nvSpPr>
        <p:spPr bwMode="auto">
          <a:xfrm>
            <a:off x="3599892" y="4127859"/>
            <a:ext cx="1224136" cy="453269"/>
          </a:xfrm>
          <a:prstGeom prst="downArrow">
            <a:avLst/>
          </a:prstGeom>
          <a:solidFill>
            <a:srgbClr val="FFCC66"/>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199594008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16</a:t>
            </a:fld>
            <a:endParaRPr lang="en-US" altLang="ja-JP"/>
          </a:p>
        </p:txBody>
      </p:sp>
      <p:sp>
        <p:nvSpPr>
          <p:cNvPr id="3" name="角丸四角形 3"/>
          <p:cNvSpPr/>
          <p:nvPr/>
        </p:nvSpPr>
        <p:spPr>
          <a:xfrm>
            <a:off x="467544" y="753009"/>
            <a:ext cx="4896544" cy="720080"/>
          </a:xfrm>
          <a:prstGeom prst="round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800" b="1" dirty="0">
                <a:solidFill>
                  <a:schemeClr val="bg2">
                    <a:lumMod val="25000"/>
                  </a:schemeClr>
                </a:solidFill>
              </a:rPr>
              <a:t>周知徹底の取り組み</a:t>
            </a:r>
          </a:p>
        </p:txBody>
      </p:sp>
      <p:sp>
        <p:nvSpPr>
          <p:cNvPr id="4" name="角丸四角形 4"/>
          <p:cNvSpPr/>
          <p:nvPr/>
        </p:nvSpPr>
        <p:spPr>
          <a:xfrm>
            <a:off x="497880" y="1977145"/>
            <a:ext cx="4866208" cy="720080"/>
          </a:xfrm>
          <a:prstGeom prst="round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800" b="1" dirty="0">
                <a:solidFill>
                  <a:schemeClr val="bg2">
                    <a:lumMod val="25000"/>
                  </a:schemeClr>
                </a:solidFill>
              </a:rPr>
              <a:t>支持者拡大の取り組み</a:t>
            </a:r>
          </a:p>
        </p:txBody>
      </p:sp>
      <p:sp>
        <p:nvSpPr>
          <p:cNvPr id="5" name="角丸四角形 5"/>
          <p:cNvSpPr/>
          <p:nvPr/>
        </p:nvSpPr>
        <p:spPr>
          <a:xfrm>
            <a:off x="497880" y="3201281"/>
            <a:ext cx="4866208" cy="720080"/>
          </a:xfrm>
          <a:prstGeom prst="round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800" b="1" dirty="0">
                <a:solidFill>
                  <a:schemeClr val="bg2">
                    <a:lumMod val="25000"/>
                  </a:schemeClr>
                </a:solidFill>
              </a:rPr>
              <a:t>支持確認・固定化の取り組み</a:t>
            </a:r>
          </a:p>
        </p:txBody>
      </p:sp>
      <p:sp>
        <p:nvSpPr>
          <p:cNvPr id="6" name="下矢印 7"/>
          <p:cNvSpPr/>
          <p:nvPr/>
        </p:nvSpPr>
        <p:spPr>
          <a:xfrm>
            <a:off x="2325142" y="1565268"/>
            <a:ext cx="1325364" cy="394196"/>
          </a:xfrm>
          <a:prstGeom prst="downArrow">
            <a:avLst/>
          </a:prstGeom>
          <a:solidFill>
            <a:srgbClr val="FFCC66"/>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
        <p:nvSpPr>
          <p:cNvPr id="7" name="下矢印 8"/>
          <p:cNvSpPr/>
          <p:nvPr/>
        </p:nvSpPr>
        <p:spPr>
          <a:xfrm>
            <a:off x="2411760" y="2773425"/>
            <a:ext cx="1325364" cy="394196"/>
          </a:xfrm>
          <a:prstGeom prst="downArrow">
            <a:avLst/>
          </a:prstGeom>
          <a:solidFill>
            <a:srgbClr val="FFCC66"/>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cxnSp>
        <p:nvCxnSpPr>
          <p:cNvPr id="8" name="カギ線コネクタ 13"/>
          <p:cNvCxnSpPr>
            <a:stCxn id="4" idx="3"/>
          </p:cNvCxnSpPr>
          <p:nvPr/>
        </p:nvCxnSpPr>
        <p:spPr>
          <a:xfrm flipV="1">
            <a:off x="5364088" y="2049775"/>
            <a:ext cx="648072" cy="287410"/>
          </a:xfrm>
          <a:prstGeom prst="bentConnector3">
            <a:avLst>
              <a:gd name="adj1" fmla="val 50000"/>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9" name="対角する 2 つの角を丸めた四角形 25"/>
          <p:cNvSpPr/>
          <p:nvPr/>
        </p:nvSpPr>
        <p:spPr>
          <a:xfrm>
            <a:off x="6012160" y="1628800"/>
            <a:ext cx="2622624" cy="1368152"/>
          </a:xfrm>
          <a:prstGeom prst="round2DiagRect">
            <a:avLst>
              <a:gd name="adj1" fmla="val 11592"/>
              <a:gd name="adj2" fmla="val 0"/>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r>
              <a:rPr lang="ja-JP" altLang="en-US" sz="1600" b="1" dirty="0">
                <a:solidFill>
                  <a:schemeClr val="bg2">
                    <a:lumMod val="25000"/>
                  </a:schemeClr>
                </a:solidFill>
              </a:rPr>
              <a:t>組合員全員に支持者カードの記入してもらう</a:t>
            </a:r>
            <a:endParaRPr lang="en-US" altLang="ja-JP" sz="1600" b="1" dirty="0">
              <a:solidFill>
                <a:schemeClr val="bg2">
                  <a:lumMod val="25000"/>
                </a:schemeClr>
              </a:solidFill>
            </a:endParaRPr>
          </a:p>
          <a:p>
            <a:endParaRPr lang="en-US" altLang="ja-JP" sz="900" b="1" dirty="0">
              <a:solidFill>
                <a:schemeClr val="bg2">
                  <a:lumMod val="25000"/>
                </a:schemeClr>
              </a:solidFill>
            </a:endParaRPr>
          </a:p>
          <a:p>
            <a:r>
              <a:rPr lang="ja-JP" altLang="en-US" sz="1600" b="1" dirty="0">
                <a:solidFill>
                  <a:schemeClr val="bg2">
                    <a:lumMod val="25000"/>
                  </a:schemeClr>
                </a:solidFill>
              </a:rPr>
              <a:t>組合員全員に二人以上の紹介をしてもらう</a:t>
            </a:r>
          </a:p>
        </p:txBody>
      </p:sp>
      <p:sp>
        <p:nvSpPr>
          <p:cNvPr id="10" name="対角する 2 つの角を丸めた四角形 26"/>
          <p:cNvSpPr/>
          <p:nvPr/>
        </p:nvSpPr>
        <p:spPr>
          <a:xfrm>
            <a:off x="6012160" y="3007859"/>
            <a:ext cx="2622624" cy="885366"/>
          </a:xfrm>
          <a:prstGeom prst="round2DiagRect">
            <a:avLst>
              <a:gd name="adj1" fmla="val 11592"/>
              <a:gd name="adj2" fmla="val 0"/>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r>
              <a:rPr lang="ja-JP" altLang="en-US" sz="1600" b="1" dirty="0">
                <a:solidFill>
                  <a:schemeClr val="bg2">
                    <a:lumMod val="25000"/>
                  </a:schemeClr>
                </a:solidFill>
              </a:rPr>
              <a:t>組合員・家族全員に候補者当選に向けた支援をしてもらう</a:t>
            </a:r>
          </a:p>
        </p:txBody>
      </p:sp>
      <p:cxnSp>
        <p:nvCxnSpPr>
          <p:cNvPr id="11" name="カギ線コネクタ 29"/>
          <p:cNvCxnSpPr/>
          <p:nvPr/>
        </p:nvCxnSpPr>
        <p:spPr>
          <a:xfrm flipV="1">
            <a:off x="5370534" y="3417616"/>
            <a:ext cx="648072" cy="287410"/>
          </a:xfrm>
          <a:prstGeom prst="bentConnector3">
            <a:avLst>
              <a:gd name="adj1" fmla="val 50000"/>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12" name="対角する 2 つの角を丸めた四角形 30"/>
          <p:cNvSpPr/>
          <p:nvPr/>
        </p:nvSpPr>
        <p:spPr>
          <a:xfrm>
            <a:off x="6012160" y="450250"/>
            <a:ext cx="2622624" cy="1127812"/>
          </a:xfrm>
          <a:prstGeom prst="round2DiagRect">
            <a:avLst>
              <a:gd name="adj1" fmla="val 11592"/>
              <a:gd name="adj2" fmla="val 0"/>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r>
              <a:rPr lang="ja-JP" altLang="en-US" sz="1600" b="1" dirty="0">
                <a:solidFill>
                  <a:schemeClr val="bg2">
                    <a:lumMod val="25000"/>
                  </a:schemeClr>
                </a:solidFill>
              </a:rPr>
              <a:t>組合員に対し、電機連合から発信された情宣物を積極的に配布する</a:t>
            </a:r>
            <a:endParaRPr lang="en-US" altLang="ja-JP" sz="1600" b="1" dirty="0">
              <a:solidFill>
                <a:schemeClr val="bg2">
                  <a:lumMod val="25000"/>
                </a:schemeClr>
              </a:solidFill>
            </a:endParaRPr>
          </a:p>
          <a:p>
            <a:r>
              <a:rPr lang="ja-JP" altLang="en-US" sz="1350" dirty="0">
                <a:solidFill>
                  <a:schemeClr val="bg2">
                    <a:lumMod val="25000"/>
                  </a:schemeClr>
                </a:solidFill>
              </a:rPr>
              <a:t>（例：「労働組合と政治の関わり」「候補者の政策」など）</a:t>
            </a:r>
          </a:p>
        </p:txBody>
      </p:sp>
      <p:cxnSp>
        <p:nvCxnSpPr>
          <p:cNvPr id="13" name="カギ線コネクタ 31"/>
          <p:cNvCxnSpPr/>
          <p:nvPr/>
        </p:nvCxnSpPr>
        <p:spPr>
          <a:xfrm flipV="1">
            <a:off x="5356466" y="991674"/>
            <a:ext cx="648072" cy="143705"/>
          </a:xfrm>
          <a:prstGeom prst="bentConnector3">
            <a:avLst>
              <a:gd name="adj1" fmla="val 50000"/>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15" name="テキスト ボックス 14"/>
          <p:cNvSpPr txBox="1"/>
          <p:nvPr/>
        </p:nvSpPr>
        <p:spPr>
          <a:xfrm>
            <a:off x="179512" y="188640"/>
            <a:ext cx="4032448" cy="523220"/>
          </a:xfrm>
          <a:prstGeom prst="rect">
            <a:avLst/>
          </a:prstGeom>
          <a:noFill/>
        </p:spPr>
        <p:txBody>
          <a:bodyPr wrap="square" rtlCol="0">
            <a:spAutoFit/>
          </a:bodyPr>
          <a:lstStyle/>
          <a:p>
            <a:r>
              <a:rPr kumimoji="1" lang="ja-JP" altLang="en-US" sz="2800" dirty="0"/>
              <a:t>（３）取り組みの全体像</a:t>
            </a:r>
          </a:p>
        </p:txBody>
      </p:sp>
      <p:sp>
        <p:nvSpPr>
          <p:cNvPr id="16" name="角丸四角形 5"/>
          <p:cNvSpPr/>
          <p:nvPr/>
        </p:nvSpPr>
        <p:spPr>
          <a:xfrm>
            <a:off x="486398" y="4437112"/>
            <a:ext cx="4866208" cy="720080"/>
          </a:xfrm>
          <a:prstGeom prst="round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800" b="1" dirty="0">
                <a:solidFill>
                  <a:schemeClr val="bg2">
                    <a:lumMod val="25000"/>
                  </a:schemeClr>
                </a:solidFill>
              </a:rPr>
              <a:t>「拡票」と「確票」の取り組み</a:t>
            </a:r>
          </a:p>
        </p:txBody>
      </p:sp>
      <p:sp>
        <p:nvSpPr>
          <p:cNvPr id="17" name="下矢印 8"/>
          <p:cNvSpPr/>
          <p:nvPr/>
        </p:nvSpPr>
        <p:spPr>
          <a:xfrm>
            <a:off x="2400278" y="4009256"/>
            <a:ext cx="1325364" cy="394196"/>
          </a:xfrm>
          <a:prstGeom prst="downArrow">
            <a:avLst/>
          </a:prstGeom>
          <a:solidFill>
            <a:srgbClr val="FFCC66"/>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
        <p:nvSpPr>
          <p:cNvPr id="18" name="対角する 2 つの角を丸めた四角形 26"/>
          <p:cNvSpPr/>
          <p:nvPr/>
        </p:nvSpPr>
        <p:spPr>
          <a:xfrm>
            <a:off x="6012160" y="3933056"/>
            <a:ext cx="2622624" cy="2104145"/>
          </a:xfrm>
          <a:prstGeom prst="round2DiagRect">
            <a:avLst>
              <a:gd name="adj1" fmla="val 11592"/>
              <a:gd name="adj2" fmla="val 0"/>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r>
              <a:rPr lang="ja-JP" altLang="en-US" sz="1600" b="1" dirty="0">
                <a:solidFill>
                  <a:schemeClr val="bg2">
                    <a:lumMod val="25000"/>
                  </a:schemeClr>
                </a:solidFill>
              </a:rPr>
              <a:t>得票数を伸ばすには、支持者数を必要数確保すること、すなわち分母をどれだけ大きくで きるかが最大のポイントとなることから</a:t>
            </a:r>
            <a:r>
              <a:rPr lang="ja-JP" altLang="en-US" sz="1600" b="1" dirty="0">
                <a:solidFill>
                  <a:srgbClr val="FF0000"/>
                </a:solidFill>
              </a:rPr>
              <a:t>「確票」</a:t>
            </a:r>
            <a:r>
              <a:rPr lang="ja-JP" altLang="en-US" sz="1600" b="1" dirty="0">
                <a:solidFill>
                  <a:schemeClr val="bg2">
                    <a:lumMod val="25000"/>
                  </a:schemeClr>
                </a:solidFill>
              </a:rPr>
              <a:t>を行うとともに</a:t>
            </a:r>
            <a:r>
              <a:rPr lang="ja-JP" altLang="en-US" sz="1600" b="1" dirty="0">
                <a:solidFill>
                  <a:srgbClr val="FF0000"/>
                </a:solidFill>
              </a:rPr>
              <a:t>「拡票」</a:t>
            </a:r>
            <a:r>
              <a:rPr lang="ja-JP" altLang="en-US" sz="1600" b="1" dirty="0">
                <a:solidFill>
                  <a:schemeClr val="bg2">
                    <a:lumMod val="25000"/>
                  </a:schemeClr>
                </a:solidFill>
              </a:rPr>
              <a:t>を継続することとした。</a:t>
            </a:r>
          </a:p>
        </p:txBody>
      </p:sp>
      <p:sp>
        <p:nvSpPr>
          <p:cNvPr id="19" name="角丸四角形 5"/>
          <p:cNvSpPr/>
          <p:nvPr/>
        </p:nvSpPr>
        <p:spPr>
          <a:xfrm>
            <a:off x="476971" y="5661248"/>
            <a:ext cx="4866208" cy="720080"/>
          </a:xfrm>
          <a:prstGeom prst="round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800" b="1" dirty="0">
                <a:solidFill>
                  <a:schemeClr val="bg2">
                    <a:lumMod val="25000"/>
                  </a:schemeClr>
                </a:solidFill>
              </a:rPr>
              <a:t>本番の取り組み</a:t>
            </a:r>
          </a:p>
        </p:txBody>
      </p:sp>
      <p:sp>
        <p:nvSpPr>
          <p:cNvPr id="20" name="下矢印 8"/>
          <p:cNvSpPr/>
          <p:nvPr/>
        </p:nvSpPr>
        <p:spPr>
          <a:xfrm>
            <a:off x="2390851" y="5233392"/>
            <a:ext cx="1325364" cy="394196"/>
          </a:xfrm>
          <a:prstGeom prst="downArrow">
            <a:avLst/>
          </a:prstGeom>
          <a:solidFill>
            <a:srgbClr val="FFCC66"/>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cxnSp>
        <p:nvCxnSpPr>
          <p:cNvPr id="21" name="カギ線コネクタ 29"/>
          <p:cNvCxnSpPr/>
          <p:nvPr/>
        </p:nvCxnSpPr>
        <p:spPr>
          <a:xfrm flipV="1">
            <a:off x="5364088" y="4509742"/>
            <a:ext cx="648072" cy="287410"/>
          </a:xfrm>
          <a:prstGeom prst="bentConnector3">
            <a:avLst>
              <a:gd name="adj1" fmla="val 50000"/>
            </a:avLst>
          </a:prstGeom>
          <a:ln w="38100">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5974434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17</a:t>
            </a:fld>
            <a:endParaRPr lang="en-US" altLang="ja-JP"/>
          </a:p>
        </p:txBody>
      </p:sp>
      <p:sp>
        <p:nvSpPr>
          <p:cNvPr id="3" name="テキスト ボックス 2"/>
          <p:cNvSpPr txBox="1"/>
          <p:nvPr/>
        </p:nvSpPr>
        <p:spPr>
          <a:xfrm>
            <a:off x="179512" y="179213"/>
            <a:ext cx="5112568" cy="523220"/>
          </a:xfrm>
          <a:prstGeom prst="rect">
            <a:avLst/>
          </a:prstGeom>
          <a:noFill/>
        </p:spPr>
        <p:txBody>
          <a:bodyPr wrap="square" rtlCol="0">
            <a:spAutoFit/>
          </a:bodyPr>
          <a:lstStyle/>
          <a:p>
            <a:r>
              <a:rPr kumimoji="1" lang="ja-JP" altLang="en-US" sz="2800" dirty="0"/>
              <a:t>（４）取り組みの特徴点</a:t>
            </a:r>
          </a:p>
        </p:txBody>
      </p:sp>
      <p:sp>
        <p:nvSpPr>
          <p:cNvPr id="2" name="テキスト ボックス 1"/>
          <p:cNvSpPr txBox="1"/>
          <p:nvPr/>
        </p:nvSpPr>
        <p:spPr>
          <a:xfrm>
            <a:off x="683568" y="1186874"/>
            <a:ext cx="7632848" cy="4524315"/>
          </a:xfrm>
          <a:prstGeom prst="rect">
            <a:avLst/>
          </a:prstGeom>
          <a:noFill/>
        </p:spPr>
        <p:txBody>
          <a:bodyPr wrap="square" rtlCol="0">
            <a:spAutoFit/>
          </a:bodyPr>
          <a:lstStyle/>
          <a:p>
            <a:r>
              <a:rPr kumimoji="1" lang="ja-JP" altLang="en-US" dirty="0"/>
              <a:t>①　「候補者」「街宣車」「電機連合三役」の街頭演説を可能にし、より多くの</a:t>
            </a:r>
            <a:endParaRPr kumimoji="1" lang="en-US" altLang="ja-JP" dirty="0"/>
          </a:p>
          <a:p>
            <a:r>
              <a:rPr lang="ja-JP" altLang="en-US" dirty="0"/>
              <a:t>　　</a:t>
            </a:r>
            <a:r>
              <a:rPr kumimoji="1" lang="ja-JP" altLang="en-US" dirty="0"/>
              <a:t>組合員との接触を図った。</a:t>
            </a:r>
            <a:endParaRPr kumimoji="1" lang="en-US" altLang="ja-JP" dirty="0"/>
          </a:p>
          <a:p>
            <a:endParaRPr lang="en-US" altLang="ja-JP" dirty="0"/>
          </a:p>
          <a:p>
            <a:r>
              <a:rPr kumimoji="1" lang="ja-JP" altLang="en-US" dirty="0"/>
              <a:t>②　個人演説会による政策の周知と投票行動の呼びかけ</a:t>
            </a:r>
            <a:endParaRPr kumimoji="1" lang="en-US" altLang="ja-JP" dirty="0"/>
          </a:p>
          <a:p>
            <a:endParaRPr lang="en-US" altLang="ja-JP" dirty="0"/>
          </a:p>
          <a:p>
            <a:r>
              <a:rPr kumimoji="1" lang="ja-JP" altLang="en-US" dirty="0"/>
              <a:t>③　電話作戦による「期日前投票の呼びかけ</a:t>
            </a:r>
            <a:r>
              <a:rPr lang="ja-JP" altLang="en-US" dirty="0"/>
              <a:t>」</a:t>
            </a:r>
            <a:r>
              <a:rPr kumimoji="1" lang="ja-JP" altLang="en-US" dirty="0"/>
              <a:t>、「投票の棄権防止の徹底」</a:t>
            </a:r>
            <a:endParaRPr kumimoji="1" lang="en-US" altLang="ja-JP" dirty="0"/>
          </a:p>
          <a:p>
            <a:endParaRPr lang="en-US" altLang="ja-JP" dirty="0"/>
          </a:p>
          <a:p>
            <a:r>
              <a:rPr kumimoji="1" lang="ja-JP" altLang="en-US" dirty="0"/>
              <a:t>④　投票方法を具体的に示した「法定ビラ」の配布</a:t>
            </a:r>
            <a:endParaRPr kumimoji="1" lang="en-US" altLang="ja-JP" dirty="0"/>
          </a:p>
          <a:p>
            <a:endParaRPr lang="en-US" altLang="ja-JP" dirty="0"/>
          </a:p>
          <a:p>
            <a:r>
              <a:rPr kumimoji="1" lang="ja-JP" altLang="en-US" dirty="0"/>
              <a:t>⑤　「加盟組織：縦」と「地協：横」の徹底した連携</a:t>
            </a:r>
            <a:endParaRPr kumimoji="1" lang="en-US" altLang="ja-JP" dirty="0"/>
          </a:p>
          <a:p>
            <a:endParaRPr lang="en-US" altLang="ja-JP" dirty="0"/>
          </a:p>
          <a:p>
            <a:r>
              <a:rPr kumimoji="1" lang="ja-JP" altLang="en-US" dirty="0"/>
              <a:t>⑥　電機連合議員団との連携</a:t>
            </a:r>
            <a:endParaRPr kumimoji="1" lang="en-US" altLang="ja-JP" dirty="0"/>
          </a:p>
          <a:p>
            <a:endParaRPr lang="en-US" altLang="ja-JP" dirty="0"/>
          </a:p>
          <a:p>
            <a:r>
              <a:rPr kumimoji="1" lang="ja-JP" altLang="en-US" dirty="0"/>
              <a:t>⑦　</a:t>
            </a:r>
            <a:r>
              <a:rPr kumimoji="1" lang="en-US" altLang="ja-JP" dirty="0"/>
              <a:t>SNS</a:t>
            </a:r>
            <a:r>
              <a:rPr kumimoji="1" lang="ja-JP" altLang="en-US" dirty="0"/>
              <a:t>（</a:t>
            </a:r>
            <a:r>
              <a:rPr kumimoji="1" lang="en-US" altLang="ja-JP" dirty="0"/>
              <a:t>LINE</a:t>
            </a:r>
            <a:r>
              <a:rPr kumimoji="1" lang="ja-JP" altLang="en-US" dirty="0"/>
              <a:t>）による「確票」と投票行動への動機づけ</a:t>
            </a:r>
            <a:endParaRPr kumimoji="1" lang="en-US" altLang="ja-JP" dirty="0"/>
          </a:p>
          <a:p>
            <a:endParaRPr lang="en-US" altLang="ja-JP" dirty="0"/>
          </a:p>
          <a:p>
            <a:r>
              <a:rPr kumimoji="1" lang="ja-JP" altLang="en-US" dirty="0"/>
              <a:t>選挙戦、最後の最後まで「拡票」に努めるとともに「確票」の徹底を図った</a:t>
            </a:r>
          </a:p>
        </p:txBody>
      </p:sp>
    </p:spTree>
    <p:extLst>
      <p:ext uri="{BB962C8B-B14F-4D97-AF65-F5344CB8AC3E}">
        <p14:creationId xmlns:p14="http://schemas.microsoft.com/office/powerpoint/2010/main" val="270003025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 10"/>
          <p:cNvSpPr txBox="1">
            <a:spLocks/>
          </p:cNvSpPr>
          <p:nvPr/>
        </p:nvSpPr>
        <p:spPr bwMode="auto">
          <a:xfrm>
            <a:off x="1043608" y="2132013"/>
            <a:ext cx="6841505" cy="790575"/>
          </a:xfrm>
          <a:prstGeom prst="rect">
            <a:avLst/>
          </a:prstGeom>
          <a:noFill/>
          <a:ln>
            <a:noFill/>
          </a:ln>
          <a:extLst/>
        </p:spPr>
        <p:txBody>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defRPr/>
            </a:pPr>
            <a:r>
              <a:rPr lang="ja-JP" altLang="en-US" sz="4800" dirty="0">
                <a:latin typeface="+mn-ea"/>
              </a:rPr>
              <a:t>３．第</a:t>
            </a:r>
            <a:r>
              <a:rPr lang="en-US" altLang="ja-JP" sz="4800" dirty="0">
                <a:latin typeface="+mn-ea"/>
              </a:rPr>
              <a:t>24</a:t>
            </a:r>
            <a:r>
              <a:rPr lang="ja-JP" altLang="en-US" sz="4800" dirty="0">
                <a:latin typeface="+mn-ea"/>
              </a:rPr>
              <a:t>回参議院選挙</a:t>
            </a:r>
            <a:endParaRPr lang="en-US" altLang="ja-JP" sz="4800" dirty="0">
              <a:latin typeface="+mn-ea"/>
            </a:endParaRPr>
          </a:p>
          <a:p>
            <a:pPr marL="0" indent="0">
              <a:buNone/>
              <a:defRPr/>
            </a:pPr>
            <a:r>
              <a:rPr lang="ja-JP" altLang="en-US" sz="4800" dirty="0">
                <a:latin typeface="+mn-ea"/>
              </a:rPr>
              <a:t>　　　　　　　　　　選挙結果</a:t>
            </a:r>
            <a:endParaRPr lang="en-US" altLang="ja-JP" sz="4800" dirty="0">
              <a:latin typeface="+mn-ea"/>
            </a:endParaRPr>
          </a:p>
          <a:p>
            <a:pPr marL="901700" indent="-901700">
              <a:buFont typeface="Arial" pitchFamily="34" charset="0"/>
              <a:buNone/>
              <a:defRPr/>
            </a:pPr>
            <a:endParaRPr lang="en-US" altLang="ja-JP" sz="4800" cap="small" dirty="0">
              <a:latin typeface="+mn-ea"/>
            </a:endParaRPr>
          </a:p>
        </p:txBody>
      </p:sp>
      <p:sp>
        <p:nvSpPr>
          <p:cNvPr id="5" name="スライド番号プレースホルダ 4"/>
          <p:cNvSpPr>
            <a:spLocks noGrp="1"/>
          </p:cNvSpPr>
          <p:nvPr>
            <p:ph type="sldNum" sz="quarter" idx="10"/>
          </p:nvPr>
        </p:nvSpPr>
        <p:spPr/>
        <p:txBody>
          <a:bodyPr/>
          <a:lstStyle/>
          <a:p>
            <a:pPr>
              <a:defRPr/>
            </a:pPr>
            <a:fld id="{77A10E85-ADBA-4822-95CB-8BC8B6F575B7}" type="slidenum">
              <a:rPr lang="en-US" altLang="ja-JP" smtClean="0"/>
              <a:pPr>
                <a:defRPr/>
              </a:pPr>
              <a:t>18</a:t>
            </a:fld>
            <a:endParaRPr lang="en-US" altLang="ja-JP"/>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19</a:t>
            </a:fld>
            <a:endParaRPr lang="en-US" altLang="ja-JP"/>
          </a:p>
        </p:txBody>
      </p:sp>
      <p:sp>
        <p:nvSpPr>
          <p:cNvPr id="2" name="正方形/長方形 1"/>
          <p:cNvSpPr/>
          <p:nvPr/>
        </p:nvSpPr>
        <p:spPr>
          <a:xfrm>
            <a:off x="899592" y="548680"/>
            <a:ext cx="7632848" cy="5262979"/>
          </a:xfrm>
          <a:prstGeom prst="rect">
            <a:avLst/>
          </a:prstGeom>
        </p:spPr>
        <p:txBody>
          <a:bodyPr wrap="square">
            <a:spAutoFit/>
          </a:bodyPr>
          <a:lstStyle/>
          <a:p>
            <a:pPr algn="ctr"/>
            <a:r>
              <a:rPr lang="ja-JP" altLang="ja-JP" sz="4800" dirty="0">
                <a:latin typeface="Arial Black" panose="020B0A04020102020204" pitchFamily="34" charset="0"/>
                <a:ea typeface="HGP創英角ｺﾞｼｯｸUB" panose="020B0900000000000000" pitchFamily="50" charset="-128"/>
                <a:cs typeface="Times New Roman" panose="02020603050405020304" pitchFamily="18" charset="0"/>
              </a:rPr>
              <a:t>電機連合組織内公認候補</a:t>
            </a:r>
            <a:endParaRPr lang="en-US" altLang="ja-JP" sz="48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algn="ctr"/>
            <a:r>
              <a:rPr lang="ja-JP" altLang="ja-JP" sz="4800" dirty="0">
                <a:latin typeface="Arial Black" panose="020B0A04020102020204" pitchFamily="34" charset="0"/>
                <a:ea typeface="HGP創英角ｺﾞｼｯｸUB" panose="020B0900000000000000" pitchFamily="50" charset="-128"/>
                <a:cs typeface="Times New Roman" panose="02020603050405020304" pitchFamily="18" charset="0"/>
              </a:rPr>
              <a:t>「矢田</a:t>
            </a:r>
            <a:r>
              <a:rPr lang="ja-JP" altLang="ja-JP" sz="4800" dirty="0" err="1">
                <a:latin typeface="Arial Black" panose="020B0A04020102020204" pitchFamily="34" charset="0"/>
                <a:ea typeface="HGP創英角ｺﾞｼｯｸUB" panose="020B0900000000000000" pitchFamily="50" charset="-128"/>
                <a:cs typeface="Times New Roman" panose="02020603050405020304" pitchFamily="18" charset="0"/>
              </a:rPr>
              <a:t>わか</a:t>
            </a:r>
            <a:r>
              <a:rPr lang="ja-JP" altLang="ja-JP" sz="4800" dirty="0">
                <a:latin typeface="Arial Black" panose="020B0A04020102020204" pitchFamily="34" charset="0"/>
                <a:ea typeface="HGP創英角ｺﾞｼｯｸUB" panose="020B0900000000000000" pitchFamily="50" charset="-128"/>
                <a:cs typeface="Times New Roman" panose="02020603050405020304" pitchFamily="18" charset="0"/>
              </a:rPr>
              <a:t>子」</a:t>
            </a:r>
            <a:endParaRPr lang="en-US" altLang="ja-JP" sz="48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algn="ctr"/>
            <a:endParaRPr lang="en-US" altLang="ja-JP" sz="48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algn="ctr"/>
            <a:r>
              <a:rPr lang="en-US" altLang="ja-JP" sz="48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215,823</a:t>
            </a:r>
            <a:r>
              <a:rPr lang="ja-JP" altLang="ja-JP" sz="4800" dirty="0">
                <a:latin typeface="Arial Black" panose="020B0A04020102020204" pitchFamily="34" charset="0"/>
                <a:ea typeface="HGP創英角ｺﾞｼｯｸUB" panose="020B0900000000000000" pitchFamily="50" charset="-128"/>
                <a:cs typeface="Times New Roman" panose="02020603050405020304" pitchFamily="18" charset="0"/>
              </a:rPr>
              <a:t>票を獲得</a:t>
            </a:r>
            <a:endParaRPr lang="en-US" altLang="ja-JP" sz="48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algn="ctr"/>
            <a:endParaRPr lang="en-US" altLang="ja-JP" sz="48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algn="ctr"/>
            <a:r>
              <a:rPr lang="ja-JP" altLang="ja-JP" sz="4800" dirty="0">
                <a:latin typeface="Arial Black" panose="020B0A04020102020204" pitchFamily="34" charset="0"/>
                <a:ea typeface="HGP創英角ｺﾞｼｯｸUB" panose="020B0900000000000000" pitchFamily="50" charset="-128"/>
                <a:cs typeface="Times New Roman" panose="02020603050405020304" pitchFamily="18" charset="0"/>
              </a:rPr>
              <a:t>民進党比例代表候補者</a:t>
            </a:r>
            <a:endParaRPr lang="en-US" altLang="ja-JP" sz="48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algn="ctr"/>
            <a:r>
              <a:rPr lang="ja-JP" altLang="ja-JP" sz="4800" dirty="0">
                <a:latin typeface="Arial Black" panose="020B0A04020102020204" pitchFamily="34" charset="0"/>
                <a:ea typeface="HGP創英角ｺﾞｼｯｸUB" panose="020B0900000000000000" pitchFamily="50" charset="-128"/>
                <a:cs typeface="Times New Roman" panose="02020603050405020304" pitchFamily="18" charset="0"/>
              </a:rPr>
              <a:t>第</a:t>
            </a:r>
            <a:r>
              <a:rPr lang="ja-JP" altLang="ja-JP" sz="48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３</a:t>
            </a:r>
            <a:r>
              <a:rPr lang="ja-JP" altLang="ja-JP" sz="4800" dirty="0">
                <a:latin typeface="Arial Black" panose="020B0A04020102020204" pitchFamily="34" charset="0"/>
                <a:ea typeface="HGP創英角ｺﾞｼｯｸUB" panose="020B0900000000000000" pitchFamily="50" charset="-128"/>
                <a:cs typeface="Times New Roman" panose="02020603050405020304" pitchFamily="18" charset="0"/>
              </a:rPr>
              <a:t>位で当選</a:t>
            </a:r>
            <a:endParaRPr lang="ja-JP" altLang="en-US" sz="4800" dirty="0">
              <a:latin typeface="Arial Black" panose="020B0A04020102020204" pitchFamily="34" charset="0"/>
              <a:ea typeface="HGP創英角ｺﾞｼｯｸUB" panose="020B0900000000000000" pitchFamily="50" charset="-128"/>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p:cNvSpPr>
          <p:nvPr/>
        </p:nvSpPr>
        <p:spPr bwMode="auto">
          <a:xfrm>
            <a:off x="467544" y="404664"/>
            <a:ext cx="7467600" cy="773538"/>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algn="l" eaLnBrk="1" fontAlgn="auto" hangingPunct="1">
              <a:spcAft>
                <a:spcPts val="0"/>
              </a:spcAft>
              <a:defRPr/>
            </a:pPr>
            <a:r>
              <a:rPr lang="ja-JP" altLang="en-US" sz="4000" dirty="0">
                <a:effectLst>
                  <a:outerShdw blurRad="38100" dist="38100" dir="2700000" algn="tl">
                    <a:srgbClr val="C0C0C0"/>
                  </a:outerShdw>
                </a:effectLst>
                <a:latin typeface="+mn-ea"/>
                <a:ea typeface="+mn-ea"/>
              </a:rPr>
              <a:t>本日お話する内容</a:t>
            </a:r>
          </a:p>
        </p:txBody>
      </p:sp>
      <p:sp>
        <p:nvSpPr>
          <p:cNvPr id="4" name="Rectangle 3"/>
          <p:cNvSpPr txBox="1">
            <a:spLocks/>
          </p:cNvSpPr>
          <p:nvPr/>
        </p:nvSpPr>
        <p:spPr>
          <a:xfrm>
            <a:off x="323527" y="1556792"/>
            <a:ext cx="8640959" cy="4416394"/>
          </a:xfrm>
          <a:prstGeom prst="rect">
            <a:avLst/>
          </a:prstGeom>
        </p:spPr>
        <p:txBody>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742950" indent="-742950" eaLnBrk="1" hangingPunct="1">
              <a:spcBef>
                <a:spcPts val="1800"/>
              </a:spcBef>
              <a:buFont typeface="Wingdings 2" pitchFamily="18" charset="2"/>
              <a:buAutoNum type="arabicDbPeriod"/>
              <a:defRPr/>
            </a:pPr>
            <a:r>
              <a:rPr lang="ja-JP" altLang="en-US" sz="3600" dirty="0">
                <a:latin typeface="+mn-ea"/>
              </a:rPr>
              <a:t>電機連合の政策・制度実現の取り組み　</a:t>
            </a:r>
            <a:endParaRPr lang="en-US" altLang="ja-JP" sz="2800" dirty="0">
              <a:latin typeface="+mn-ea"/>
            </a:endParaRPr>
          </a:p>
          <a:p>
            <a:pPr marL="742950" indent="-742950" eaLnBrk="1" hangingPunct="1">
              <a:spcBef>
                <a:spcPts val="1800"/>
              </a:spcBef>
              <a:buFont typeface="Wingdings 2" pitchFamily="18" charset="2"/>
              <a:buAutoNum type="arabicDbPeriod"/>
              <a:defRPr/>
            </a:pPr>
            <a:r>
              <a:rPr lang="ja-JP" altLang="en-US" sz="3600" dirty="0">
                <a:latin typeface="+mn-ea"/>
              </a:rPr>
              <a:t>選挙戦の振り返り（「拡票」と「確票」）</a:t>
            </a:r>
            <a:endParaRPr lang="en-US" altLang="ja-JP" sz="3600" dirty="0">
              <a:latin typeface="+mn-ea"/>
            </a:endParaRPr>
          </a:p>
          <a:p>
            <a:pPr marL="742950" indent="-742950" eaLnBrk="1" hangingPunct="1">
              <a:spcBef>
                <a:spcPts val="1800"/>
              </a:spcBef>
              <a:buFont typeface="Wingdings 2" pitchFamily="18" charset="2"/>
              <a:buAutoNum type="arabicDbPeriod"/>
              <a:defRPr/>
            </a:pPr>
            <a:r>
              <a:rPr lang="ja-JP" altLang="en-US" sz="3600" dirty="0">
                <a:latin typeface="+mn-ea"/>
              </a:rPr>
              <a:t>第</a:t>
            </a:r>
            <a:r>
              <a:rPr lang="en-US" altLang="ja-JP" sz="3600" dirty="0">
                <a:latin typeface="+mn-ea"/>
              </a:rPr>
              <a:t>24</a:t>
            </a:r>
            <a:r>
              <a:rPr lang="ja-JP" altLang="en-US" sz="3600" dirty="0">
                <a:latin typeface="+mn-ea"/>
              </a:rPr>
              <a:t>回参議院選挙 選挙結果</a:t>
            </a:r>
            <a:endParaRPr lang="en-US" altLang="ja-JP" sz="3600" dirty="0">
              <a:latin typeface="+mn-ea"/>
            </a:endParaRPr>
          </a:p>
          <a:p>
            <a:pPr marL="742950" indent="-742950" eaLnBrk="1" hangingPunct="1">
              <a:spcBef>
                <a:spcPts val="1800"/>
              </a:spcBef>
              <a:buFont typeface="Wingdings 2" pitchFamily="18" charset="2"/>
              <a:buAutoNum type="arabicDbPeriod"/>
              <a:defRPr/>
            </a:pPr>
            <a:r>
              <a:rPr lang="ja-JP" altLang="en-US" sz="3600" dirty="0">
                <a:latin typeface="+mn-ea"/>
              </a:rPr>
              <a:t>当面の見解</a:t>
            </a:r>
            <a:endParaRPr lang="en-US" altLang="ja-JP" sz="3600" dirty="0">
              <a:latin typeface="+mn-ea"/>
            </a:endParaRPr>
          </a:p>
          <a:p>
            <a:pPr marL="742950" indent="-742950" eaLnBrk="1" hangingPunct="1">
              <a:spcBef>
                <a:spcPts val="1800"/>
              </a:spcBef>
              <a:buFont typeface="Wingdings 2" pitchFamily="18" charset="2"/>
              <a:buAutoNum type="arabicDbPeriod"/>
              <a:defRPr/>
            </a:pPr>
            <a:r>
              <a:rPr lang="ja-JP" altLang="en-US" sz="3600" dirty="0">
                <a:latin typeface="+mn-ea"/>
              </a:rPr>
              <a:t>組織内議員・候補者 公式サイト</a:t>
            </a:r>
            <a:endParaRPr lang="en-US" altLang="ja-JP" sz="3600" dirty="0">
              <a:latin typeface="+mn-ea"/>
            </a:endParaRPr>
          </a:p>
        </p:txBody>
      </p:sp>
      <p:sp>
        <p:nvSpPr>
          <p:cNvPr id="5" name="スライド番号プレースホルダ 4"/>
          <p:cNvSpPr>
            <a:spLocks noGrp="1"/>
          </p:cNvSpPr>
          <p:nvPr>
            <p:ph type="sldNum" sz="quarter" idx="10"/>
          </p:nvPr>
        </p:nvSpPr>
        <p:spPr/>
        <p:txBody>
          <a:bodyPr/>
          <a:lstStyle/>
          <a:p>
            <a:pPr>
              <a:defRPr/>
            </a:pPr>
            <a:fld id="{656484EE-24CE-4E31-BE59-680359AE89D8}" type="slidenum">
              <a:rPr lang="en-US" altLang="ja-JP" smtClean="0"/>
              <a:pPr>
                <a:defRPr/>
              </a:pPr>
              <a:t>2</a:t>
            </a:fld>
            <a:endParaRPr lang="en-US" altLang="ja-JP"/>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20</a:t>
            </a:fld>
            <a:endParaRPr lang="en-US" altLang="ja-JP"/>
          </a:p>
        </p:txBody>
      </p:sp>
      <p:sp>
        <p:nvSpPr>
          <p:cNvPr id="3" name="正方形/長方形 2"/>
          <p:cNvSpPr/>
          <p:nvPr/>
        </p:nvSpPr>
        <p:spPr>
          <a:xfrm>
            <a:off x="395536" y="548680"/>
            <a:ext cx="8568952" cy="4524315"/>
          </a:xfrm>
          <a:prstGeom prst="rect">
            <a:avLst/>
          </a:prstGeom>
        </p:spPr>
        <p:txBody>
          <a:bodyPr wrap="square">
            <a:spAutoFit/>
          </a:bodyPr>
          <a:lstStyle/>
          <a:p>
            <a:r>
              <a:rPr lang="ja-JP" altLang="ja-JP" sz="48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民進党</a:t>
            </a:r>
            <a:r>
              <a:rPr lang="ja-JP" altLang="en-US" sz="48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は、</a:t>
            </a:r>
            <a:endParaRPr lang="en-US" altLang="ja-JP" sz="48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r>
              <a:rPr lang="ja-JP" altLang="ja-JP" sz="48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比例区で</a:t>
            </a:r>
            <a:r>
              <a:rPr lang="en-US" altLang="ja-JP" sz="48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11,751,015</a:t>
            </a:r>
            <a:r>
              <a:rPr lang="ja-JP" altLang="ja-JP" sz="48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票を獲得</a:t>
            </a:r>
            <a:endParaRPr lang="en-US" altLang="ja-JP" sz="48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r>
              <a:rPr lang="ja-JP" altLang="ja-JP" sz="4800" b="1"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altLang="en-US" sz="4800" b="1"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第</a:t>
            </a:r>
            <a:r>
              <a:rPr lang="en-US" altLang="ja-JP" sz="4800" b="1"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23</a:t>
            </a:r>
            <a:r>
              <a:rPr lang="ja-JP" altLang="en-US" sz="4800" b="1"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回　</a:t>
            </a:r>
            <a:r>
              <a:rPr lang="en-US" altLang="ja-JP" sz="4800" b="1"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7,134,215</a:t>
            </a:r>
            <a:r>
              <a:rPr lang="ja-JP" altLang="ja-JP" sz="4800" b="1"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票）</a:t>
            </a:r>
            <a:endParaRPr lang="en-US" altLang="ja-JP" sz="4800" b="1"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endParaRPr lang="en-US" altLang="ja-JP" sz="48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r>
              <a:rPr lang="ja-JP" altLang="ja-JP" sz="48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比例代表で</a:t>
            </a:r>
            <a:r>
              <a:rPr lang="en-US" altLang="ja-JP" sz="48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11</a:t>
            </a:r>
            <a:r>
              <a:rPr lang="ja-JP" altLang="ja-JP" sz="48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名の当選</a:t>
            </a:r>
            <a:endParaRPr lang="en-US" altLang="ja-JP" sz="48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r>
              <a:rPr lang="ja-JP" altLang="ja-JP" sz="4800" b="1"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altLang="en-US" sz="4800" b="1"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第</a:t>
            </a:r>
            <a:r>
              <a:rPr lang="en-US" altLang="ja-JP" sz="4800" b="1"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23</a:t>
            </a:r>
            <a:r>
              <a:rPr lang="ja-JP" altLang="en-US" sz="4800" b="1"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回　</a:t>
            </a:r>
            <a:r>
              <a:rPr lang="en-US" altLang="ja-JP" sz="4800" b="1"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7</a:t>
            </a:r>
            <a:r>
              <a:rPr lang="ja-JP" altLang="ja-JP" sz="4800" b="1"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名）</a:t>
            </a:r>
            <a:endParaRPr lang="en-US" altLang="ja-JP" sz="48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Tree>
    <p:extLst>
      <p:ext uri="{BB962C8B-B14F-4D97-AF65-F5344CB8AC3E}">
        <p14:creationId xmlns:p14="http://schemas.microsoft.com/office/powerpoint/2010/main" val="184654787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21</a:t>
            </a:fld>
            <a:endParaRPr lang="en-US" altLang="ja-JP"/>
          </a:p>
        </p:txBody>
      </p:sp>
      <p:sp>
        <p:nvSpPr>
          <p:cNvPr id="2" name="正方形/長方形 1"/>
          <p:cNvSpPr/>
          <p:nvPr/>
        </p:nvSpPr>
        <p:spPr>
          <a:xfrm>
            <a:off x="395536" y="260648"/>
            <a:ext cx="8568952" cy="954107"/>
          </a:xfrm>
          <a:prstGeom prst="rect">
            <a:avLst/>
          </a:prstGeom>
        </p:spPr>
        <p:txBody>
          <a:bodyPr wrap="square">
            <a:spAutoFit/>
          </a:bodyPr>
          <a:lstStyle/>
          <a:p>
            <a:r>
              <a:rPr lang="ja-JP" altLang="ja-JP" sz="28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連合公認候補</a:t>
            </a:r>
            <a:r>
              <a:rPr lang="ja-JP" altLang="en-US" sz="28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は</a:t>
            </a:r>
            <a:r>
              <a:rPr lang="en-US" altLang="ja-JP" sz="28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12</a:t>
            </a:r>
            <a:r>
              <a:rPr lang="ja-JP" altLang="en-US" sz="28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名の候補者を擁立して</a:t>
            </a:r>
            <a:r>
              <a:rPr lang="ja-JP" altLang="ja-JP" sz="28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８名の当選</a:t>
            </a:r>
            <a:endParaRPr lang="en-US" altLang="ja-JP" sz="28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r>
              <a:rPr lang="ja-JP" altLang="en-US" sz="28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ja-JP" sz="2800" b="1"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altLang="en-US" sz="2800" b="1"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第</a:t>
            </a:r>
            <a:r>
              <a:rPr lang="en-US" altLang="ja-JP" sz="2800" b="1"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23</a:t>
            </a:r>
            <a:r>
              <a:rPr lang="ja-JP" altLang="en-US" sz="2800" b="1"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回　</a:t>
            </a:r>
            <a:r>
              <a:rPr lang="en-US" altLang="ja-JP" sz="2800" b="1"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6</a:t>
            </a:r>
            <a:r>
              <a:rPr lang="ja-JP" altLang="ja-JP" sz="2800" b="1"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名</a:t>
            </a:r>
            <a:r>
              <a:rPr lang="ja-JP" altLang="en-US" sz="2800" b="1"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当選／</a:t>
            </a:r>
            <a:r>
              <a:rPr lang="en-US" altLang="ja-JP" sz="2800" b="1"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10</a:t>
            </a:r>
            <a:r>
              <a:rPr lang="ja-JP" altLang="en-US" sz="2800" b="1"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名</a:t>
            </a:r>
            <a:r>
              <a:rPr lang="ja-JP" altLang="ja-JP" sz="2800" b="1"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endParaRPr lang="ja-JP" altLang="en-US" sz="2800" dirty="0">
              <a:latin typeface="HGP創英角ｺﾞｼｯｸUB" panose="020B0900000000000000" pitchFamily="50" charset="-128"/>
              <a:ea typeface="HGP創英角ｺﾞｼｯｸUB" panose="020B0900000000000000" pitchFamily="50" charset="-128"/>
            </a:endParaRPr>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1427370698"/>
              </p:ext>
            </p:extLst>
          </p:nvPr>
        </p:nvGraphicFramePr>
        <p:xfrm>
          <a:off x="323528" y="1260368"/>
          <a:ext cx="8494340" cy="5192968"/>
        </p:xfrm>
        <a:graphic>
          <a:graphicData uri="http://schemas.openxmlformats.org/presentationml/2006/ole">
            <mc:AlternateContent xmlns:mc="http://schemas.openxmlformats.org/markup-compatibility/2006">
              <mc:Choice xmlns:v="urn:schemas-microsoft-com:vml" Requires="v">
                <p:oleObj spid="_x0000_s49231" name="Worksheet" r:id="rId4" imgW="9067696" imgH="5543758" progId="Excel.Sheet.12">
                  <p:embed/>
                </p:oleObj>
              </mc:Choice>
              <mc:Fallback>
                <p:oleObj name="Worksheet" r:id="rId4" imgW="9067696" imgH="5543758" progId="Excel.Sheet.12">
                  <p:embed/>
                  <p:pic>
                    <p:nvPicPr>
                      <p:cNvPr id="0" name=""/>
                      <p:cNvPicPr/>
                      <p:nvPr/>
                    </p:nvPicPr>
                    <p:blipFill>
                      <a:blip r:embed="rId5"/>
                      <a:stretch>
                        <a:fillRect/>
                      </a:stretch>
                    </p:blipFill>
                    <p:spPr>
                      <a:xfrm>
                        <a:off x="323528" y="1260368"/>
                        <a:ext cx="8494340" cy="5192968"/>
                      </a:xfrm>
                      <a:prstGeom prst="rect">
                        <a:avLst/>
                      </a:prstGeom>
                    </p:spPr>
                  </p:pic>
                </p:oleObj>
              </mc:Fallback>
            </mc:AlternateContent>
          </a:graphicData>
        </a:graphic>
      </p:graphicFrame>
    </p:spTree>
    <p:extLst>
      <p:ext uri="{BB962C8B-B14F-4D97-AF65-F5344CB8AC3E}">
        <p14:creationId xmlns:p14="http://schemas.microsoft.com/office/powerpoint/2010/main" val="423949178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22</a:t>
            </a:fld>
            <a:endParaRPr lang="en-US" altLang="ja-JP"/>
          </a:p>
        </p:txBody>
      </p:sp>
      <p:sp>
        <p:nvSpPr>
          <p:cNvPr id="2" name="正方形/長方形 1"/>
          <p:cNvSpPr/>
          <p:nvPr/>
        </p:nvSpPr>
        <p:spPr>
          <a:xfrm>
            <a:off x="1865214" y="760888"/>
            <a:ext cx="5314275" cy="707886"/>
          </a:xfrm>
          <a:prstGeom prst="rect">
            <a:avLst/>
          </a:prstGeom>
        </p:spPr>
        <p:txBody>
          <a:bodyPr wrap="none">
            <a:spAutoFit/>
          </a:bodyPr>
          <a:lstStyle/>
          <a:p>
            <a:pPr algn="ctr"/>
            <a:r>
              <a:rPr lang="ja-JP" altLang="en-US" sz="4000" dirty="0"/>
              <a:t>比例代表党派別獲得票</a:t>
            </a:r>
          </a:p>
        </p:txBody>
      </p:sp>
      <p:graphicFrame>
        <p:nvGraphicFramePr>
          <p:cNvPr id="3" name="表 2"/>
          <p:cNvGraphicFramePr>
            <a:graphicFrameLocks noGrp="1"/>
          </p:cNvGraphicFramePr>
          <p:nvPr>
            <p:extLst>
              <p:ext uri="{D42A27DB-BD31-4B8C-83A1-F6EECF244321}">
                <p14:modId xmlns:p14="http://schemas.microsoft.com/office/powerpoint/2010/main" val="1622732074"/>
              </p:ext>
            </p:extLst>
          </p:nvPr>
        </p:nvGraphicFramePr>
        <p:xfrm>
          <a:off x="755576" y="2060842"/>
          <a:ext cx="7704857" cy="3710537"/>
        </p:xfrm>
        <a:graphic>
          <a:graphicData uri="http://schemas.openxmlformats.org/drawingml/2006/table">
            <a:tbl>
              <a:tblPr/>
              <a:tblGrid>
                <a:gridCol w="354926">
                  <a:extLst>
                    <a:ext uri="{9D8B030D-6E8A-4147-A177-3AD203B41FA5}">
                      <a16:colId xmlns="" xmlns:a16="http://schemas.microsoft.com/office/drawing/2014/main" val="20000"/>
                    </a:ext>
                  </a:extLst>
                </a:gridCol>
                <a:gridCol w="1123933">
                  <a:extLst>
                    <a:ext uri="{9D8B030D-6E8A-4147-A177-3AD203B41FA5}">
                      <a16:colId xmlns="" xmlns:a16="http://schemas.microsoft.com/office/drawing/2014/main" val="20001"/>
                    </a:ext>
                  </a:extLst>
                </a:gridCol>
                <a:gridCol w="1168299">
                  <a:extLst>
                    <a:ext uri="{9D8B030D-6E8A-4147-A177-3AD203B41FA5}">
                      <a16:colId xmlns="" xmlns:a16="http://schemas.microsoft.com/office/drawing/2014/main" val="20002"/>
                    </a:ext>
                  </a:extLst>
                </a:gridCol>
                <a:gridCol w="610029">
                  <a:extLst>
                    <a:ext uri="{9D8B030D-6E8A-4147-A177-3AD203B41FA5}">
                      <a16:colId xmlns="" xmlns:a16="http://schemas.microsoft.com/office/drawing/2014/main" val="20003"/>
                    </a:ext>
                  </a:extLst>
                </a:gridCol>
                <a:gridCol w="1009322">
                  <a:extLst>
                    <a:ext uri="{9D8B030D-6E8A-4147-A177-3AD203B41FA5}">
                      <a16:colId xmlns="" xmlns:a16="http://schemas.microsoft.com/office/drawing/2014/main" val="20004"/>
                    </a:ext>
                  </a:extLst>
                </a:gridCol>
                <a:gridCol w="1009322">
                  <a:extLst>
                    <a:ext uri="{9D8B030D-6E8A-4147-A177-3AD203B41FA5}">
                      <a16:colId xmlns="" xmlns:a16="http://schemas.microsoft.com/office/drawing/2014/main" val="20005"/>
                    </a:ext>
                  </a:extLst>
                </a:gridCol>
                <a:gridCol w="1009322">
                  <a:extLst>
                    <a:ext uri="{9D8B030D-6E8A-4147-A177-3AD203B41FA5}">
                      <a16:colId xmlns="" xmlns:a16="http://schemas.microsoft.com/office/drawing/2014/main" val="20006"/>
                    </a:ext>
                  </a:extLst>
                </a:gridCol>
                <a:gridCol w="709852">
                  <a:extLst>
                    <a:ext uri="{9D8B030D-6E8A-4147-A177-3AD203B41FA5}">
                      <a16:colId xmlns="" xmlns:a16="http://schemas.microsoft.com/office/drawing/2014/main" val="20007"/>
                    </a:ext>
                  </a:extLst>
                </a:gridCol>
                <a:gridCol w="709852">
                  <a:extLst>
                    <a:ext uri="{9D8B030D-6E8A-4147-A177-3AD203B41FA5}">
                      <a16:colId xmlns="" xmlns:a16="http://schemas.microsoft.com/office/drawing/2014/main" val="20008"/>
                    </a:ext>
                  </a:extLst>
                </a:gridCol>
              </a:tblGrid>
              <a:tr h="254146">
                <a:tc>
                  <a:txBody>
                    <a:bodyPr/>
                    <a:lstStyle/>
                    <a:p>
                      <a:pPr algn="ctr" fontAlgn="ctr"/>
                      <a:r>
                        <a:rPr lang="en-US" sz="1000" b="1" i="0" u="none" strike="noStrike" dirty="0">
                          <a:effectLst/>
                          <a:latin typeface="HG丸ｺﾞｼｯｸM-PRO" panose="020F0600000000000000" pitchFamily="50" charset="-128"/>
                          <a:ea typeface="HG丸ｺﾞｼｯｸM-PRO" panose="020F0600000000000000" pitchFamily="50" charset="-128"/>
                        </a:rPr>
                        <a:t>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1" i="0" u="none" strike="noStrike">
                          <a:effectLst/>
                          <a:latin typeface="HG丸ｺﾞｼｯｸM-PRO" panose="020F0600000000000000" pitchFamily="50" charset="-128"/>
                          <a:ea typeface="HG丸ｺﾞｼｯｸM-PRO" panose="020F0600000000000000" pitchFamily="50" charset="-128"/>
                        </a:rPr>
                        <a:t>政党名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1" i="0" u="none" strike="noStrike">
                          <a:effectLst/>
                          <a:latin typeface="HG丸ｺﾞｼｯｸM-PRO" panose="020F0600000000000000" pitchFamily="50" charset="-128"/>
                          <a:ea typeface="HG丸ｺﾞｼｯｸM-PRO" panose="020F0600000000000000" pitchFamily="50" charset="-128"/>
                        </a:rPr>
                        <a:t>比例代表獲得票</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1" i="0" u="none" strike="noStrike">
                          <a:effectLst/>
                          <a:latin typeface="HG丸ｺﾞｼｯｸM-PRO" panose="020F0600000000000000" pitchFamily="50" charset="-128"/>
                          <a:ea typeface="HG丸ｺﾞｼｯｸM-PRO" panose="020F0600000000000000" pitchFamily="50" charset="-128"/>
                        </a:rPr>
                        <a:t>得票率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1" i="0" u="none" strike="noStrike">
                          <a:effectLst/>
                          <a:latin typeface="HG丸ｺﾞｼｯｸM-PRO" panose="020F0600000000000000" pitchFamily="50" charset="-128"/>
                          <a:ea typeface="HG丸ｺﾞｼｯｸM-PRO" panose="020F0600000000000000" pitchFamily="50" charset="-128"/>
                        </a:rPr>
                        <a:t>政党名獲得票</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1" i="0" u="none" strike="noStrike">
                          <a:effectLst/>
                          <a:latin typeface="HG丸ｺﾞｼｯｸM-PRO" panose="020F0600000000000000" pitchFamily="50" charset="-128"/>
                          <a:ea typeface="HG丸ｺﾞｼｯｸM-PRO" panose="020F0600000000000000" pitchFamily="50" charset="-128"/>
                        </a:rPr>
                        <a:t>個人名獲得票</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1" i="0" u="none" strike="noStrike">
                          <a:effectLst/>
                          <a:latin typeface="HG丸ｺﾞｼｯｸM-PRO" panose="020F0600000000000000" pitchFamily="50" charset="-128"/>
                          <a:ea typeface="HG丸ｺﾞｼｯｸM-PRO" panose="020F0600000000000000" pitchFamily="50" charset="-128"/>
                        </a:rPr>
                        <a:t>個人名投票率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1" i="0" u="none" strike="noStrike">
                          <a:effectLst/>
                          <a:latin typeface="HG丸ｺﾞｼｯｸM-PRO" panose="020F0600000000000000" pitchFamily="50" charset="-128"/>
                          <a:ea typeface="HG丸ｺﾞｼｯｸM-PRO" panose="020F0600000000000000" pitchFamily="50" charset="-128"/>
                        </a:rPr>
                        <a:t>候補者数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1" i="0" u="none" strike="noStrike">
                          <a:effectLst/>
                          <a:latin typeface="HG丸ｺﾞｼｯｸM-PRO" panose="020F0600000000000000" pitchFamily="50" charset="-128"/>
                          <a:ea typeface="HG丸ｺﾞｼｯｸM-PRO" panose="020F0600000000000000" pitchFamily="50" charset="-128"/>
                        </a:rPr>
                        <a:t>当選者数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54146">
                <a:tc>
                  <a:txBody>
                    <a:bodyPr/>
                    <a:lstStyle/>
                    <a:p>
                      <a:pPr algn="r" fontAlgn="ctr"/>
                      <a:r>
                        <a:rPr lang="en-US" altLang="ja-JP" sz="1000" b="1" i="0" u="none" strike="noStrike">
                          <a:effectLst/>
                          <a:latin typeface="HG丸ｺﾞｼｯｸM-PRO" panose="020F0600000000000000" pitchFamily="50" charset="-128"/>
                          <a:ea typeface="HG丸ｺﾞｼｯｸM-PRO" panose="020F06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1" i="0" u="none" strike="noStrike" dirty="0">
                          <a:effectLst/>
                          <a:latin typeface="HG丸ｺﾞｼｯｸM-PRO" panose="020F0600000000000000" pitchFamily="50" charset="-128"/>
                          <a:ea typeface="HG丸ｺﾞｼｯｸM-PRO" panose="020F0600000000000000" pitchFamily="50" charset="-128"/>
                        </a:rPr>
                        <a:t>民進党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11,750,965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21.0%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8,750,006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3,000,959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25.5%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54146">
                <a:tc>
                  <a:txBody>
                    <a:bodyPr/>
                    <a:lstStyle/>
                    <a:p>
                      <a:pPr algn="r" fontAlgn="ctr"/>
                      <a:r>
                        <a:rPr lang="en-US" altLang="ja-JP" sz="1000" b="1" i="0" u="none" strike="noStrike">
                          <a:effectLst/>
                          <a:latin typeface="HG丸ｺﾞｼｯｸM-PRO" panose="020F0600000000000000" pitchFamily="50" charset="-128"/>
                          <a:ea typeface="HG丸ｺﾞｼｯｸM-PRO" panose="020F0600000000000000" pitchFamily="50" charset="-128"/>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1" i="0" u="none" strike="noStrike" dirty="0">
                          <a:effectLst/>
                          <a:latin typeface="HG丸ｺﾞｼｯｸM-PRO" panose="020F0600000000000000" pitchFamily="50" charset="-128"/>
                          <a:ea typeface="HG丸ｺﾞｼｯｸM-PRO" panose="020F0600000000000000" pitchFamily="50" charset="-128"/>
                        </a:rPr>
                        <a:t>自民党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20,114,809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35.9%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15,239,645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4,875,164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24.2%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54146">
                <a:tc>
                  <a:txBody>
                    <a:bodyPr/>
                    <a:lstStyle/>
                    <a:p>
                      <a:pPr algn="r" fontAlgn="ctr"/>
                      <a:r>
                        <a:rPr lang="en-US" altLang="ja-JP" sz="1000" b="1" i="0" u="none" strike="noStrike">
                          <a:effectLst/>
                          <a:latin typeface="HG丸ｺﾞｼｯｸM-PRO" panose="020F0600000000000000" pitchFamily="50" charset="-128"/>
                          <a:ea typeface="HG丸ｺﾞｼｯｸM-PRO" panose="020F0600000000000000" pitchFamily="50"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1" i="0" u="none" strike="noStrike" dirty="0">
                          <a:effectLst/>
                          <a:latin typeface="HG丸ｺﾞｼｯｸM-PRO" panose="020F0600000000000000" pitchFamily="50" charset="-128"/>
                          <a:ea typeface="HG丸ｺﾞｼｯｸM-PRO" panose="020F0600000000000000" pitchFamily="50" charset="-128"/>
                        </a:rPr>
                        <a:t>公明党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7,572,960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3,881,290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3,691,670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48.7%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54146">
                <a:tc>
                  <a:txBody>
                    <a:bodyPr/>
                    <a:lstStyle/>
                    <a:p>
                      <a:pPr algn="r" fontAlgn="ctr"/>
                      <a:r>
                        <a:rPr lang="en-US" altLang="ja-JP" sz="1000" b="1" i="0" u="none" strike="noStrike">
                          <a:effectLst/>
                          <a:latin typeface="HG丸ｺﾞｼｯｸM-PRO" panose="020F0600000000000000" pitchFamily="50" charset="-128"/>
                          <a:ea typeface="HG丸ｺﾞｼｯｸM-PRO" panose="020F0600000000000000" pitchFamily="50" charset="-128"/>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1" i="0" u="none" strike="noStrike" dirty="0">
                          <a:effectLst/>
                          <a:latin typeface="HG丸ｺﾞｼｯｸM-PRO" panose="020F0600000000000000" pitchFamily="50" charset="-128"/>
                          <a:ea typeface="HG丸ｺﾞｼｯｸM-PRO" panose="020F0600000000000000" pitchFamily="50" charset="-128"/>
                        </a:rPr>
                        <a:t>共産党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6,016,195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5,599,060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417,135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41444">
                <a:tc>
                  <a:txBody>
                    <a:bodyPr/>
                    <a:lstStyle/>
                    <a:p>
                      <a:pPr algn="r" fontAlgn="ctr"/>
                      <a:r>
                        <a:rPr lang="en-US" altLang="ja-JP" sz="1000" b="1" i="0" u="none" strike="noStrike">
                          <a:effectLst/>
                          <a:latin typeface="HG丸ｺﾞｼｯｸM-PRO" panose="020F0600000000000000" pitchFamily="50" charset="-128"/>
                          <a:ea typeface="HG丸ｺﾞｼｯｸM-PRO" panose="020F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1" i="0" u="none" strike="noStrike">
                          <a:effectLst/>
                          <a:latin typeface="HG丸ｺﾞｼｯｸM-PRO" panose="020F0600000000000000" pitchFamily="50" charset="-128"/>
                          <a:ea typeface="HG丸ｺﾞｼｯｸM-PRO" panose="020F0600000000000000" pitchFamily="50" charset="-128"/>
                        </a:rPr>
                        <a:t>おおさか維新の会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5,153,584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4,422,356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731,228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14.2%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54146">
                <a:tc>
                  <a:txBody>
                    <a:bodyPr/>
                    <a:lstStyle/>
                    <a:p>
                      <a:pPr algn="r" fontAlgn="ctr"/>
                      <a:r>
                        <a:rPr lang="en-US" altLang="ja-JP" sz="1000" b="1" i="0" u="none" strike="noStrike">
                          <a:effectLst/>
                          <a:latin typeface="HG丸ｺﾞｼｯｸM-PRO" panose="020F0600000000000000" pitchFamily="50" charset="-128"/>
                          <a:ea typeface="HG丸ｺﾞｼｯｸM-PRO" panose="020F0600000000000000" pitchFamily="50" charset="-128"/>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1" i="0" u="none" strike="noStrike">
                          <a:effectLst/>
                          <a:latin typeface="HG丸ｺﾞｼｯｸM-PRO" panose="020F0600000000000000" pitchFamily="50" charset="-128"/>
                          <a:ea typeface="HG丸ｺﾞｼｯｸM-PRO" panose="020F0600000000000000" pitchFamily="50" charset="-128"/>
                        </a:rPr>
                        <a:t>社民党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1,536,238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1,103,157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433,081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28.2%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54146">
                <a:tc>
                  <a:txBody>
                    <a:bodyPr/>
                    <a:lstStyle/>
                    <a:p>
                      <a:pPr algn="r" fontAlgn="ctr"/>
                      <a:r>
                        <a:rPr lang="en-US" altLang="ja-JP" sz="1000" b="1" i="0" u="none" strike="noStrike">
                          <a:effectLst/>
                          <a:latin typeface="HG丸ｺﾞｼｯｸM-PRO" panose="020F0600000000000000" pitchFamily="50" charset="-128"/>
                          <a:ea typeface="HG丸ｺﾞｼｯｸM-PRO" panose="020F0600000000000000" pitchFamily="50" charset="-128"/>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1" i="0" u="none" strike="noStrike">
                          <a:effectLst/>
                          <a:latin typeface="HG丸ｺﾞｼｯｸM-PRO" panose="020F0600000000000000" pitchFamily="50" charset="-128"/>
                          <a:ea typeface="HG丸ｺﾞｼｯｸM-PRO" panose="020F0600000000000000" pitchFamily="50" charset="-128"/>
                        </a:rPr>
                        <a:t>生活の党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1,067,300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909,045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158,255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14.8%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419341">
                <a:tc>
                  <a:txBody>
                    <a:bodyPr/>
                    <a:lstStyle/>
                    <a:p>
                      <a:pPr algn="r" fontAlgn="ctr"/>
                      <a:r>
                        <a:rPr lang="en-US" altLang="ja-JP" sz="1000" b="1" i="0" u="none" strike="noStrike">
                          <a:effectLst/>
                          <a:latin typeface="HG丸ｺﾞｼｯｸM-PRO" panose="020F0600000000000000" pitchFamily="50" charset="-128"/>
                          <a:ea typeface="HG丸ｺﾞｼｯｸM-PRO" panose="020F0600000000000000" pitchFamily="50" charset="-128"/>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1" i="0" u="none" strike="noStrike">
                          <a:effectLst/>
                          <a:latin typeface="HG丸ｺﾞｼｯｸM-PRO" panose="020F0600000000000000" pitchFamily="50" charset="-128"/>
                          <a:ea typeface="HG丸ｺﾞｼｯｸM-PRO" panose="020F0600000000000000" pitchFamily="50" charset="-128"/>
                        </a:rPr>
                        <a:t>日本のこころを大切にする党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734,024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555,297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178,727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24.3%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254146">
                <a:tc>
                  <a:txBody>
                    <a:bodyPr/>
                    <a:lstStyle/>
                    <a:p>
                      <a:pPr algn="r" fontAlgn="ctr"/>
                      <a:r>
                        <a:rPr lang="en-US" altLang="ja-JP" sz="1000" b="1" i="0" u="none" strike="noStrike">
                          <a:effectLst/>
                          <a:latin typeface="HG丸ｺﾞｼｯｸM-PRO" panose="020F0600000000000000" pitchFamily="50" charset="-128"/>
                          <a:ea typeface="HG丸ｺﾞｼｯｸM-PRO" panose="020F0600000000000000" pitchFamily="50" charset="-128"/>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1" i="0" u="none" strike="noStrike">
                          <a:effectLst/>
                          <a:latin typeface="HG丸ｺﾞｼｯｸM-PRO" panose="020F0600000000000000" pitchFamily="50" charset="-128"/>
                          <a:ea typeface="HG丸ｺﾞｼｯｸM-PRO" panose="020F0600000000000000" pitchFamily="50" charset="-128"/>
                        </a:rPr>
                        <a:t>新党改革</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580,653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204,256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376,397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64.8%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254146">
                <a:tc>
                  <a:txBody>
                    <a:bodyPr/>
                    <a:lstStyle/>
                    <a:p>
                      <a:pPr algn="r" fontAlgn="ctr"/>
                      <a:r>
                        <a:rPr lang="en-US" altLang="ja-JP" sz="1000" b="1" i="0" u="none" strike="noStrike">
                          <a:effectLst/>
                          <a:latin typeface="HG丸ｺﾞｼｯｸM-PRO" panose="020F0600000000000000" pitchFamily="50" charset="-128"/>
                          <a:ea typeface="HG丸ｺﾞｼｯｸM-PRO" panose="020F0600000000000000" pitchFamily="50" charset="-128"/>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1" i="0" u="none" strike="noStrike">
                          <a:effectLst/>
                          <a:latin typeface="HG丸ｺﾞｼｯｸM-PRO" panose="020F0600000000000000" pitchFamily="50" charset="-128"/>
                          <a:ea typeface="HG丸ｺﾞｼｯｸM-PRO" panose="020F0600000000000000" pitchFamily="50" charset="-128"/>
                        </a:rPr>
                        <a:t>支持政党なし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647,071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597,702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49,369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254146">
                <a:tc>
                  <a:txBody>
                    <a:bodyPr/>
                    <a:lstStyle/>
                    <a:p>
                      <a:pPr algn="r" fontAlgn="ctr"/>
                      <a:r>
                        <a:rPr lang="en-US" altLang="ja-JP" sz="1000" b="1" i="0" u="none" strike="noStrike">
                          <a:effectLst/>
                          <a:latin typeface="HG丸ｺﾞｼｯｸM-PRO" panose="020F0600000000000000" pitchFamily="50" charset="-128"/>
                          <a:ea typeface="HG丸ｺﾞｼｯｸM-PRO" panose="020F0600000000000000" pitchFamily="50" charset="-128"/>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1" i="0" u="none" strike="noStrike">
                          <a:effectLst/>
                          <a:latin typeface="HG丸ｺﾞｼｯｸM-PRO" panose="020F0600000000000000" pitchFamily="50" charset="-128"/>
                          <a:ea typeface="HG丸ｺﾞｼｯｸM-PRO" panose="020F0600000000000000" pitchFamily="50" charset="-128"/>
                        </a:rPr>
                        <a:t>幸福実現党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366,815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306,518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60,297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16.4%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254146">
                <a:tc>
                  <a:txBody>
                    <a:bodyPr/>
                    <a:lstStyle/>
                    <a:p>
                      <a:pPr algn="r" fontAlgn="ctr"/>
                      <a:r>
                        <a:rPr lang="en-US" altLang="ja-JP" sz="1000" b="1" i="0" u="none" strike="noStrike">
                          <a:effectLst/>
                          <a:latin typeface="HG丸ｺﾞｼｯｸM-PRO" panose="020F0600000000000000" pitchFamily="50" charset="-128"/>
                          <a:ea typeface="HG丸ｺﾞｼｯｸM-PRO" panose="020F0600000000000000" pitchFamily="50" charset="-128"/>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1" i="0" u="none" strike="noStrike">
                          <a:effectLst/>
                          <a:latin typeface="HG丸ｺﾞｼｯｸM-PRO" panose="020F0600000000000000" pitchFamily="50" charset="-128"/>
                          <a:ea typeface="HG丸ｺﾞｼｯｸM-PRO" panose="020F0600000000000000" pitchFamily="50" charset="-128"/>
                        </a:rPr>
                        <a:t>国民怒りの声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466,706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340,337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126,369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27.1%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254146">
                <a:tc gridSpan="2">
                  <a:txBody>
                    <a:bodyPr/>
                    <a:lstStyle/>
                    <a:p>
                      <a:pPr algn="ctr" fontAlgn="ctr"/>
                      <a:r>
                        <a:rPr lang="ja-JP" altLang="en-US" sz="1000" b="1" i="0" u="none" strike="noStrike">
                          <a:effectLst/>
                          <a:latin typeface="HG丸ｺﾞｼｯｸM-PRO" panose="020F0600000000000000" pitchFamily="50" charset="-128"/>
                          <a:ea typeface="HG丸ｺﾞｼｯｸM-PRO" panose="020F0600000000000000" pitchFamily="50" charset="-128"/>
                        </a:rPr>
                        <a:t>合計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56,007,320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41,908,669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14,098,651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a:effectLst/>
                          <a:latin typeface="HG丸ｺﾞｼｯｸM-PRO" panose="020F0600000000000000" pitchFamily="50" charset="-128"/>
                          <a:ea typeface="HG丸ｺﾞｼｯｸM-PRO" panose="020F0600000000000000" pitchFamily="50" charset="-128"/>
                        </a:rPr>
                        <a:t>26.0%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164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1" i="0" u="none" strike="noStrike" dirty="0">
                          <a:effectLst/>
                          <a:latin typeface="HG丸ｺﾞｼｯｸM-PRO" panose="020F0600000000000000" pitchFamily="50" charset="-128"/>
                          <a:ea typeface="HG丸ｺﾞｼｯｸM-PRO" panose="020F0600000000000000" pitchFamily="50" charset="-128"/>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bl>
          </a:graphicData>
        </a:graphic>
      </p:graphicFrame>
    </p:spTree>
    <p:extLst>
      <p:ext uri="{BB962C8B-B14F-4D97-AF65-F5344CB8AC3E}">
        <p14:creationId xmlns:p14="http://schemas.microsoft.com/office/powerpoint/2010/main" val="349655052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23</a:t>
            </a:fld>
            <a:endParaRPr lang="en-US" altLang="ja-JP"/>
          </a:p>
        </p:txBody>
      </p:sp>
      <p:sp>
        <p:nvSpPr>
          <p:cNvPr id="2" name="正方形/長方形 1"/>
          <p:cNvSpPr/>
          <p:nvPr/>
        </p:nvSpPr>
        <p:spPr>
          <a:xfrm>
            <a:off x="-146310" y="190381"/>
            <a:ext cx="8894774" cy="1200329"/>
          </a:xfrm>
          <a:prstGeom prst="rect">
            <a:avLst/>
          </a:prstGeom>
        </p:spPr>
        <p:txBody>
          <a:bodyPr wrap="square">
            <a:spAutoFit/>
          </a:bodyPr>
          <a:lstStyle/>
          <a:p>
            <a:pPr marL="533400" indent="-133350" algn="just">
              <a:spcAft>
                <a:spcPts val="0"/>
              </a:spcAft>
            </a:pPr>
            <a:r>
              <a:rPr lang="ja-JP"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○電機連合は、選挙区では重点推薦候補２名と各地域の推薦候補</a:t>
            </a:r>
            <a:r>
              <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31</a:t>
            </a:r>
            <a:r>
              <a:rPr lang="ja-JP"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名（民進</a:t>
            </a:r>
            <a:r>
              <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25</a:t>
            </a:r>
            <a:r>
              <a:rPr lang="ja-JP"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・無所属６）を支援。</a:t>
            </a:r>
          </a:p>
          <a:p>
            <a:pPr marL="533400" indent="-133350" algn="just">
              <a:spcAft>
                <a:spcPts val="0"/>
              </a:spcAft>
            </a:pPr>
            <a:r>
              <a:rPr lang="ja-JP"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○重点推薦候補の埼玉県選挙区「大野元裕」・千葉県選挙区「小西洋之」と推薦候補</a:t>
            </a:r>
            <a:r>
              <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17</a:t>
            </a:r>
            <a:r>
              <a:rPr lang="ja-JP"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名（民進</a:t>
            </a:r>
            <a:r>
              <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15</a:t>
            </a:r>
            <a:r>
              <a:rPr lang="ja-JP"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・無所属２）が当選を果たすことができた。</a:t>
            </a:r>
            <a:endParaRPr lang="ja-JP" altLang="ja-JP" sz="1800" kern="100" dirty="0">
              <a:effectLst/>
              <a:latin typeface="Arial Black" panose="020B0A04020102020204" pitchFamily="34" charset="0"/>
              <a:ea typeface="HGP創英角ｺﾞｼｯｸUB" panose="020B0900000000000000" pitchFamily="50" charset="-128"/>
              <a:cs typeface="Times New Roman" panose="02020603050405020304" pitchFamily="18" charset="0"/>
            </a:endParaRPr>
          </a:p>
        </p:txBody>
      </p:sp>
      <p:pic>
        <p:nvPicPr>
          <p:cNvPr id="3" name="図 2"/>
          <p:cNvPicPr>
            <a:picLocks noChangeAspect="1"/>
          </p:cNvPicPr>
          <p:nvPr/>
        </p:nvPicPr>
        <p:blipFill rotWithShape="1">
          <a:blip r:embed="rId3"/>
          <a:srcRect r="5525" b="5678"/>
          <a:stretch/>
        </p:blipFill>
        <p:spPr>
          <a:xfrm>
            <a:off x="1293850" y="1494693"/>
            <a:ext cx="2736304" cy="3642536"/>
          </a:xfrm>
          <a:prstGeom prst="rect">
            <a:avLst/>
          </a:prstGeom>
        </p:spPr>
      </p:pic>
      <p:pic>
        <p:nvPicPr>
          <p:cNvPr id="5" name="図 4"/>
          <p:cNvPicPr>
            <a:picLocks noChangeAspect="1"/>
          </p:cNvPicPr>
          <p:nvPr/>
        </p:nvPicPr>
        <p:blipFill rotWithShape="1">
          <a:blip r:embed="rId4"/>
          <a:srcRect l="6668" r="8879"/>
          <a:stretch/>
        </p:blipFill>
        <p:spPr>
          <a:xfrm>
            <a:off x="5182282" y="1486525"/>
            <a:ext cx="2736304" cy="3650704"/>
          </a:xfrm>
          <a:prstGeom prst="rect">
            <a:avLst/>
          </a:prstGeom>
        </p:spPr>
      </p:pic>
      <p:sp>
        <p:nvSpPr>
          <p:cNvPr id="6" name="正方形/長方形 5"/>
          <p:cNvSpPr/>
          <p:nvPr/>
        </p:nvSpPr>
        <p:spPr>
          <a:xfrm>
            <a:off x="1306331" y="5173379"/>
            <a:ext cx="2723823" cy="369332"/>
          </a:xfrm>
          <a:prstGeom prst="rect">
            <a:avLst/>
          </a:prstGeom>
        </p:spPr>
        <p:txBody>
          <a:bodyPr wrap="none">
            <a:spAutoFit/>
          </a:bodyPr>
          <a:lstStyle/>
          <a:p>
            <a:r>
              <a:rPr lang="ja-JP"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埼玉県選挙区「大野元裕」</a:t>
            </a:r>
            <a:endParaRPr lang="ja-JP" altLang="en-US" dirty="0"/>
          </a:p>
        </p:txBody>
      </p:sp>
      <p:sp>
        <p:nvSpPr>
          <p:cNvPr id="7" name="正方形/長方形 6"/>
          <p:cNvSpPr/>
          <p:nvPr/>
        </p:nvSpPr>
        <p:spPr>
          <a:xfrm>
            <a:off x="5194763" y="5158933"/>
            <a:ext cx="2723823" cy="369332"/>
          </a:xfrm>
          <a:prstGeom prst="rect">
            <a:avLst/>
          </a:prstGeom>
        </p:spPr>
        <p:txBody>
          <a:bodyPr wrap="none">
            <a:spAutoFit/>
          </a:bodyPr>
          <a:lstStyle/>
          <a:p>
            <a:r>
              <a:rPr lang="ja-JP"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千葉県選挙区「小西洋之」</a:t>
            </a:r>
            <a:endParaRPr lang="ja-JP" altLang="en-US" dirty="0"/>
          </a:p>
        </p:txBody>
      </p:sp>
      <p:sp>
        <p:nvSpPr>
          <p:cNvPr id="8" name="正方形/長方形 7"/>
          <p:cNvSpPr/>
          <p:nvPr/>
        </p:nvSpPr>
        <p:spPr>
          <a:xfrm>
            <a:off x="-109798" y="5662989"/>
            <a:ext cx="8676456" cy="646331"/>
          </a:xfrm>
          <a:prstGeom prst="rect">
            <a:avLst/>
          </a:prstGeom>
        </p:spPr>
        <p:txBody>
          <a:bodyPr wrap="square">
            <a:spAutoFit/>
          </a:bodyPr>
          <a:lstStyle/>
          <a:p>
            <a:pPr marL="533400" indent="-133350" algn="just">
              <a:spcAft>
                <a:spcPts val="0"/>
              </a:spcAft>
            </a:pPr>
            <a:r>
              <a:rPr lang="ja-JP"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○民進党の獲得議席は、選挙区で</a:t>
            </a:r>
            <a:r>
              <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21</a:t>
            </a:r>
            <a:r>
              <a:rPr lang="ja-JP"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議席（１人区</a:t>
            </a:r>
            <a:r>
              <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10</a:t>
            </a:r>
            <a:r>
              <a:rPr lang="ja-JP"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議席、複数人区</a:t>
            </a:r>
            <a:r>
              <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11</a:t>
            </a:r>
            <a:r>
              <a:rPr lang="ja-JP"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議席）、比例代表で</a:t>
            </a:r>
            <a:r>
              <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11</a:t>
            </a:r>
            <a:r>
              <a:rPr lang="ja-JP"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議席、合計</a:t>
            </a:r>
            <a:r>
              <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32</a:t>
            </a:r>
            <a:r>
              <a:rPr lang="ja-JP"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議席の獲得。</a:t>
            </a:r>
            <a:endPar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p:txBody>
      </p:sp>
    </p:spTree>
    <p:extLst>
      <p:ext uri="{BB962C8B-B14F-4D97-AF65-F5344CB8AC3E}">
        <p14:creationId xmlns:p14="http://schemas.microsoft.com/office/powerpoint/2010/main" val="364025235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24</a:t>
            </a:fld>
            <a:endParaRPr lang="en-US" altLang="ja-JP"/>
          </a:p>
        </p:txBody>
      </p:sp>
      <p:sp>
        <p:nvSpPr>
          <p:cNvPr id="3" name="正方形/長方形 2"/>
          <p:cNvSpPr/>
          <p:nvPr/>
        </p:nvSpPr>
        <p:spPr>
          <a:xfrm>
            <a:off x="3319140" y="476672"/>
            <a:ext cx="2406428" cy="707886"/>
          </a:xfrm>
          <a:prstGeom prst="rect">
            <a:avLst/>
          </a:prstGeom>
        </p:spPr>
        <p:txBody>
          <a:bodyPr wrap="none">
            <a:spAutoFit/>
          </a:bodyPr>
          <a:lstStyle/>
          <a:p>
            <a:pPr algn="ctr"/>
            <a:r>
              <a:rPr lang="ja-JP" altLang="en-US" sz="4000" dirty="0"/>
              <a:t>投　票　率</a:t>
            </a:r>
          </a:p>
        </p:txBody>
      </p:sp>
      <p:sp>
        <p:nvSpPr>
          <p:cNvPr id="4" name="正方形/長方形 3"/>
          <p:cNvSpPr/>
          <p:nvPr/>
        </p:nvSpPr>
        <p:spPr>
          <a:xfrm>
            <a:off x="323528" y="1535301"/>
            <a:ext cx="8352928" cy="3477875"/>
          </a:xfrm>
          <a:prstGeom prst="rect">
            <a:avLst/>
          </a:prstGeom>
        </p:spPr>
        <p:txBody>
          <a:bodyPr wrap="square">
            <a:spAutoFit/>
          </a:bodyPr>
          <a:lstStyle/>
          <a:p>
            <a:pPr marL="133350" indent="-133350" algn="just">
              <a:spcAft>
                <a:spcPts val="0"/>
              </a:spcAft>
            </a:pPr>
            <a:r>
              <a:rPr lang="ja-JP"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a:t>
            </a:r>
            <a:r>
              <a:rPr lang="en-US"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18</a:t>
            </a:r>
            <a:r>
              <a:rPr lang="ja-JP"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歳、</a:t>
            </a:r>
            <a:r>
              <a:rPr lang="en-US"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19</a:t>
            </a:r>
            <a:r>
              <a:rPr lang="ja-JP"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歳の投票率（選挙区）は、</a:t>
            </a:r>
            <a:r>
              <a:rPr lang="en-US"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18</a:t>
            </a:r>
            <a:r>
              <a:rPr lang="ja-JP"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歳</a:t>
            </a:r>
            <a:r>
              <a:rPr lang="en-US"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51.17</a:t>
            </a:r>
            <a:r>
              <a:rPr lang="ja-JP"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a:t>
            </a:r>
            <a:r>
              <a:rPr lang="en-US"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19</a:t>
            </a:r>
            <a:r>
              <a:rPr lang="ja-JP"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歳</a:t>
            </a:r>
            <a:r>
              <a:rPr lang="en-US"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39.66</a:t>
            </a:r>
            <a:r>
              <a:rPr lang="ja-JP"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％で両者を合わせると</a:t>
            </a:r>
            <a:r>
              <a:rPr lang="en-US"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45.45</a:t>
            </a:r>
            <a:r>
              <a:rPr lang="ja-JP"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％と全体の投票率</a:t>
            </a:r>
            <a:r>
              <a:rPr lang="en-US"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54.70</a:t>
            </a:r>
            <a:r>
              <a:rPr lang="ja-JP"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％（選挙区）を下回る結果。</a:t>
            </a:r>
          </a:p>
          <a:p>
            <a:pPr marL="133350" indent="-133350" algn="just">
              <a:spcAft>
                <a:spcPts val="0"/>
              </a:spcAft>
            </a:pPr>
            <a:endParaRPr lang="en-US"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Aft>
                <a:spcPts val="0"/>
              </a:spcAft>
            </a:pPr>
            <a:r>
              <a:rPr lang="ja-JP"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○有権者全体の比例代表の投票率は、</a:t>
            </a:r>
            <a:r>
              <a:rPr lang="en-US"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54.69</a:t>
            </a:r>
            <a:r>
              <a:rPr lang="ja-JP"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％と前回（</a:t>
            </a:r>
            <a:r>
              <a:rPr lang="en-US"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52.61</a:t>
            </a:r>
            <a:r>
              <a:rPr lang="ja-JP"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％）を</a:t>
            </a:r>
            <a:r>
              <a:rPr lang="en-US"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2.08</a:t>
            </a:r>
            <a:r>
              <a:rPr lang="ja-JP"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ポイント上回った､戦後４番目の低さ。</a:t>
            </a:r>
            <a:r>
              <a:rPr lang="ja-JP" altLang="en-US" sz="2000" kern="100" dirty="0">
                <a:latin typeface="Arial Black" panose="020B0A04020102020204" pitchFamily="34" charset="0"/>
                <a:ea typeface="HGP創英角ｺﾞｼｯｸUB" panose="020B0900000000000000" pitchFamily="50" charset="-128"/>
                <a:cs typeface="Times New Roman" panose="02020603050405020304" pitchFamily="18" charset="0"/>
              </a:rPr>
              <a:t>　</a:t>
            </a:r>
            <a:endParaRPr lang="en-US"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Aft>
                <a:spcPts val="0"/>
              </a:spcAft>
            </a:pPr>
            <a:r>
              <a:rPr lang="ja-JP" altLang="en-US" sz="20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　</a:t>
            </a:r>
            <a:r>
              <a:rPr lang="ja-JP" altLang="ja-JP" sz="20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⇒電機連合アンケート（</a:t>
            </a:r>
            <a:r>
              <a:rPr lang="en-US" altLang="ja-JP" sz="20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17,166</a:t>
            </a:r>
            <a:r>
              <a:rPr lang="ja-JP" altLang="ja-JP" sz="20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件）</a:t>
            </a:r>
            <a:r>
              <a:rPr lang="en-US" altLang="ja-JP" sz="20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82.3</a:t>
            </a:r>
            <a:r>
              <a:rPr lang="ja-JP" altLang="ja-JP" sz="20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％（前回</a:t>
            </a:r>
            <a:r>
              <a:rPr lang="en-US" altLang="ja-JP" sz="20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79.8</a:t>
            </a:r>
            <a:r>
              <a:rPr lang="ja-JP" altLang="ja-JP" sz="20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a:t>
            </a:r>
            <a:endParaRPr lang="ja-JP"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Aft>
                <a:spcPts val="0"/>
              </a:spcAft>
            </a:pPr>
            <a:endParaRPr lang="en-US"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Aft>
                <a:spcPts val="0"/>
              </a:spcAft>
            </a:pPr>
            <a:r>
              <a:rPr lang="ja-JP"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○期日前投票は、</a:t>
            </a:r>
            <a:r>
              <a:rPr lang="en-US"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2013</a:t>
            </a:r>
            <a:r>
              <a:rPr lang="ja-JP"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年の参議院議員選挙（</a:t>
            </a:r>
            <a:r>
              <a:rPr lang="en-US"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12.43</a:t>
            </a:r>
            <a:r>
              <a:rPr lang="ja-JP"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％）と比べて</a:t>
            </a:r>
            <a:r>
              <a:rPr lang="en-US"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2.57</a:t>
            </a:r>
            <a:r>
              <a:rPr lang="ja-JP"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ポイント増え､全有権者の</a:t>
            </a:r>
            <a:r>
              <a:rPr lang="en-US"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15.00</a:t>
            </a:r>
            <a:r>
              <a:rPr lang="ja-JP"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a:t>
            </a:r>
            <a:r>
              <a:rPr lang="en-US"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1,598</a:t>
            </a:r>
            <a:r>
              <a:rPr lang="ja-JP"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万人余りとなり、</a:t>
            </a:r>
            <a:r>
              <a:rPr lang="en-US"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2004</a:t>
            </a:r>
            <a:r>
              <a:rPr lang="ja-JP"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rPr>
              <a:t>年の参議院議員選挙で期日前投票制度が導入されて以降、最高。</a:t>
            </a:r>
            <a:endParaRPr lang="en-US" altLang="ja-JP" sz="2000"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Aft>
                <a:spcPts val="0"/>
              </a:spcAft>
            </a:pPr>
            <a:r>
              <a:rPr lang="ja-JP" altLang="en-US" sz="20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　</a:t>
            </a:r>
            <a:r>
              <a:rPr lang="ja-JP" altLang="ja-JP" sz="20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⇒電機連合アンケート（</a:t>
            </a:r>
            <a:r>
              <a:rPr lang="en-US" altLang="ja-JP" sz="20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17,166</a:t>
            </a:r>
            <a:r>
              <a:rPr lang="ja-JP" altLang="ja-JP" sz="20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件）</a:t>
            </a:r>
            <a:r>
              <a:rPr lang="en-US" altLang="ja-JP" sz="20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24.0</a:t>
            </a:r>
            <a:r>
              <a:rPr lang="ja-JP" altLang="ja-JP" sz="20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％（前回</a:t>
            </a:r>
            <a:r>
              <a:rPr lang="en-US" altLang="ja-JP" sz="20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18.2</a:t>
            </a:r>
            <a:r>
              <a:rPr lang="ja-JP" altLang="ja-JP" sz="20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a:t>
            </a:r>
            <a:endParaRPr lang="ja-JP" altLang="ja-JP" sz="2000" kern="100" dirty="0">
              <a:effectLst/>
              <a:latin typeface="Arial Black" panose="020B0A04020102020204" pitchFamily="34" charset="0"/>
              <a:ea typeface="HGP創英角ｺﾞｼｯｸUB" panose="020B0900000000000000" pitchFamily="50" charset="-128"/>
              <a:cs typeface="Times New Roman" panose="02020603050405020304" pitchFamily="18" charset="0"/>
            </a:endParaRPr>
          </a:p>
        </p:txBody>
      </p:sp>
    </p:spTree>
    <p:extLst>
      <p:ext uri="{BB962C8B-B14F-4D97-AF65-F5344CB8AC3E}">
        <p14:creationId xmlns:p14="http://schemas.microsoft.com/office/powerpoint/2010/main" val="314404643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 10"/>
          <p:cNvSpPr txBox="1">
            <a:spLocks/>
          </p:cNvSpPr>
          <p:nvPr/>
        </p:nvSpPr>
        <p:spPr bwMode="auto">
          <a:xfrm>
            <a:off x="1043608" y="2132013"/>
            <a:ext cx="6841505" cy="790575"/>
          </a:xfrm>
          <a:prstGeom prst="rect">
            <a:avLst/>
          </a:prstGeom>
          <a:noFill/>
          <a:ln>
            <a:noFill/>
          </a:ln>
          <a:extLst/>
        </p:spPr>
        <p:txBody>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defRPr/>
            </a:pPr>
            <a:r>
              <a:rPr lang="ja-JP" altLang="en-US" sz="4800" dirty="0">
                <a:latin typeface="+mn-ea"/>
              </a:rPr>
              <a:t>４．当面の見解</a:t>
            </a:r>
            <a:endParaRPr lang="en-US" altLang="ja-JP" sz="4800" cap="small" dirty="0">
              <a:latin typeface="+mn-ea"/>
            </a:endParaRPr>
          </a:p>
        </p:txBody>
      </p:sp>
      <p:sp>
        <p:nvSpPr>
          <p:cNvPr id="5" name="スライド番号プレースホルダ 4"/>
          <p:cNvSpPr>
            <a:spLocks noGrp="1"/>
          </p:cNvSpPr>
          <p:nvPr>
            <p:ph type="sldNum" sz="quarter" idx="10"/>
          </p:nvPr>
        </p:nvSpPr>
        <p:spPr/>
        <p:txBody>
          <a:bodyPr/>
          <a:lstStyle/>
          <a:p>
            <a:pPr>
              <a:defRPr/>
            </a:pPr>
            <a:fld id="{77A10E85-ADBA-4822-95CB-8BC8B6F575B7}" type="slidenum">
              <a:rPr lang="en-US" altLang="ja-JP" smtClean="0"/>
              <a:pPr>
                <a:defRPr/>
              </a:pPr>
              <a:t>25</a:t>
            </a:fld>
            <a:endParaRPr lang="en-US" altLang="ja-JP"/>
          </a:p>
        </p:txBody>
      </p:sp>
    </p:spTree>
    <p:extLst>
      <p:ext uri="{BB962C8B-B14F-4D97-AF65-F5344CB8AC3E}">
        <p14:creationId xmlns:p14="http://schemas.microsoft.com/office/powerpoint/2010/main" val="205395627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26</a:t>
            </a:fld>
            <a:endParaRPr lang="en-US" altLang="ja-JP"/>
          </a:p>
        </p:txBody>
      </p:sp>
      <p:sp>
        <p:nvSpPr>
          <p:cNvPr id="3" name="正方形/長方形 2"/>
          <p:cNvSpPr/>
          <p:nvPr/>
        </p:nvSpPr>
        <p:spPr>
          <a:xfrm>
            <a:off x="299977" y="1340768"/>
            <a:ext cx="8496944" cy="4708981"/>
          </a:xfrm>
          <a:prstGeom prst="rect">
            <a:avLst/>
          </a:prstGeom>
        </p:spPr>
        <p:txBody>
          <a:bodyPr wrap="square">
            <a:spAutoFit/>
          </a:bodyPr>
          <a:lstStyle/>
          <a:p>
            <a:pPr marL="133350" indent="-133350" algn="just">
              <a:spcBef>
                <a:spcPts val="600"/>
              </a:spcBef>
              <a:spcAft>
                <a:spcPts val="0"/>
              </a:spcAft>
            </a:pP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○公示前から自民党の圧倒的有利が予想され、野党が与党に挑む構図となった。</a:t>
            </a:r>
            <a:endPar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Bef>
                <a:spcPts val="600"/>
              </a:spcBef>
              <a:spcAft>
                <a:spcPts val="0"/>
              </a:spcAft>
            </a:pPr>
            <a:endPar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Bef>
                <a:spcPts val="600"/>
              </a:spcBef>
              <a:spcAft>
                <a:spcPts val="0"/>
              </a:spcAft>
            </a:pP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与党は失業率の低下や日本企業の収益増など、アベノミクスの成果を誇張し、「日本が前進するのか、あの時代に後戻りするのか」と繰り返すばかりで、党首討論も、公示直後に１回開催された以外は、野党が繰り返し開催を要求したにも関わらず実施されることはなかった。</a:t>
            </a:r>
            <a:endPar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Bef>
                <a:spcPts val="600"/>
              </a:spcBef>
              <a:spcAft>
                <a:spcPts val="0"/>
              </a:spcAft>
            </a:pPr>
            <a:endPar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Bef>
                <a:spcPts val="600"/>
              </a:spcBef>
              <a:spcAft>
                <a:spcPts val="0"/>
              </a:spcAft>
            </a:pP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その結果として、「安保関連法案」や「特定機密保護法案」に代表される、国民主権と立憲主義を無視した安倍政権の強引な国会運営や、ここに来て限界を示しつつあるいわゆる「アベノミクス」の評価、社会保障制度の抜本改革、子どもの貧困問題などの多くの重要課題論議が置き去りにされたままだった。</a:t>
            </a:r>
            <a:endPar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Bef>
                <a:spcPts val="600"/>
              </a:spcBef>
              <a:spcAft>
                <a:spcPts val="0"/>
              </a:spcAft>
            </a:pPr>
            <a:endPar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Bef>
                <a:spcPts val="600"/>
              </a:spcBef>
              <a:spcAft>
                <a:spcPts val="0"/>
              </a:spcAft>
            </a:pP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○今回の選挙では、一強多弱からの転換、および憲法改正に必要な国会発議要件である３分の２以上の現政権の議席確保阻止をめざし、全国</a:t>
            </a:r>
            <a:r>
              <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32</a:t>
            </a: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の改選１人区で民進党、共産党、社民党、生活の党の野党４党が候補者を一本化して臨んだ。</a:t>
            </a:r>
            <a:endPar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p:txBody>
      </p:sp>
      <p:sp>
        <p:nvSpPr>
          <p:cNvPr id="4" name="正方形/長方形 3"/>
          <p:cNvSpPr/>
          <p:nvPr/>
        </p:nvSpPr>
        <p:spPr>
          <a:xfrm>
            <a:off x="739907" y="476672"/>
            <a:ext cx="7564892" cy="584775"/>
          </a:xfrm>
          <a:prstGeom prst="rect">
            <a:avLst/>
          </a:prstGeom>
        </p:spPr>
        <p:txBody>
          <a:bodyPr wrap="none">
            <a:spAutoFit/>
          </a:bodyPr>
          <a:lstStyle/>
          <a:p>
            <a:pPr algn="ctr"/>
            <a:r>
              <a:rPr lang="ja-JP" altLang="en-US" sz="3200" dirty="0"/>
              <a:t>（１）第</a:t>
            </a:r>
            <a:r>
              <a:rPr lang="en-US" altLang="ja-JP" sz="3200" dirty="0"/>
              <a:t>24</a:t>
            </a:r>
            <a:r>
              <a:rPr lang="ja-JP" altLang="en-US" sz="3200" dirty="0"/>
              <a:t>回参議院議員選挙を取り巻く情勢</a:t>
            </a:r>
          </a:p>
        </p:txBody>
      </p:sp>
    </p:spTree>
    <p:extLst>
      <p:ext uri="{BB962C8B-B14F-4D97-AF65-F5344CB8AC3E}">
        <p14:creationId xmlns:p14="http://schemas.microsoft.com/office/powerpoint/2010/main" val="142802560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27</a:t>
            </a:fld>
            <a:endParaRPr lang="en-US" altLang="ja-JP"/>
          </a:p>
        </p:txBody>
      </p:sp>
      <p:sp>
        <p:nvSpPr>
          <p:cNvPr id="3" name="正方形/長方形 2"/>
          <p:cNvSpPr/>
          <p:nvPr/>
        </p:nvSpPr>
        <p:spPr>
          <a:xfrm>
            <a:off x="277229" y="1268760"/>
            <a:ext cx="8496944" cy="5262979"/>
          </a:xfrm>
          <a:prstGeom prst="rect">
            <a:avLst/>
          </a:prstGeom>
        </p:spPr>
        <p:txBody>
          <a:bodyPr wrap="square">
            <a:spAutoFit/>
          </a:bodyPr>
          <a:lstStyle/>
          <a:p>
            <a:pPr marL="133350" indent="-133350" algn="just">
              <a:spcAft>
                <a:spcPts val="0"/>
              </a:spcAft>
            </a:pP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○電機連合は、</a:t>
            </a:r>
            <a:r>
              <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2015</a:t>
            </a: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年３月に「矢田</a:t>
            </a:r>
            <a:r>
              <a:rPr lang="ja-JP" altLang="en-US" kern="100" dirty="0" err="1">
                <a:latin typeface="Arial Black" panose="020B0A04020102020204" pitchFamily="34" charset="0"/>
                <a:ea typeface="HGP創英角ｺﾞｼｯｸUB" panose="020B0900000000000000" pitchFamily="50" charset="-128"/>
                <a:cs typeface="Times New Roman" panose="02020603050405020304" pitchFamily="18" charset="0"/>
              </a:rPr>
              <a:t>わか</a:t>
            </a: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子」を組織内公認候補として確認し、取り組みをスタートした（</a:t>
            </a:r>
            <a:r>
              <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2015</a:t>
            </a: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年７月第</a:t>
            </a:r>
            <a:r>
              <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63</a:t>
            </a: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回定期大会で追認）。</a:t>
            </a:r>
            <a:endPar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Bef>
                <a:spcPts val="600"/>
              </a:spcBef>
              <a:spcAft>
                <a:spcPts val="0"/>
              </a:spcAft>
            </a:pPr>
            <a:endPar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Bef>
                <a:spcPts val="600"/>
              </a:spcBef>
              <a:spcAft>
                <a:spcPts val="0"/>
              </a:spcAft>
            </a:pP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○３年前の第</a:t>
            </a:r>
            <a:r>
              <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23</a:t>
            </a: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回参議院議員選挙において、石上俊雄参議院議員の得票数が</a:t>
            </a:r>
            <a:r>
              <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152,121</a:t>
            </a: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票、民主党（当時）比例第７位という結果であったことから、電機連合としては、第</a:t>
            </a:r>
            <a:r>
              <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24</a:t>
            </a: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回参議院議員選挙を</a:t>
            </a:r>
            <a:r>
              <a:rPr lang="ja-JP" altLang="en-US"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「組織力の真価が問われる重要な取り組み」</a:t>
            </a: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と位置づけ、活動を推進してきた。</a:t>
            </a:r>
            <a:endPar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Bef>
                <a:spcPts val="600"/>
              </a:spcBef>
              <a:spcAft>
                <a:spcPts val="0"/>
              </a:spcAft>
            </a:pPr>
            <a:endPar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Bef>
                <a:spcPts val="600"/>
              </a:spcBef>
              <a:spcAft>
                <a:spcPts val="0"/>
              </a:spcAft>
            </a:pP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各加盟組織「縦」の一層の連携強化と、地協での効果的な「横串」機能を加えた「周知」「支持者拡大」「支持確認・固定化」を徹底する「組織型選挙」を基本方針とし、電機連合に集う全ての組織力を結集するとともに加盟組織・地協が当事者意識をもって取り組む選挙戦略を構築してきた。電機連合議員団においても、幹事会と情報共有しながら、電機連合加盟組織・地協と同様の取り組みを展開した。</a:t>
            </a:r>
            <a:endPar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Bef>
                <a:spcPts val="600"/>
              </a:spcBef>
              <a:spcAft>
                <a:spcPts val="0"/>
              </a:spcAft>
            </a:pPr>
            <a:endPar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Bef>
                <a:spcPts val="600"/>
              </a:spcBef>
              <a:spcAft>
                <a:spcPts val="0"/>
              </a:spcAft>
            </a:pP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○候補者は電機連合組織内公認が確認されて以降、約１年３ヵ月の期間で、</a:t>
            </a:r>
            <a:r>
              <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1,467</a:t>
            </a: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の加盟組織等を訪問し、延べ</a:t>
            </a:r>
            <a:r>
              <a:rPr lang="ja-JP" altLang="en-US"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約</a:t>
            </a:r>
            <a:r>
              <a:rPr lang="en-US" altLang="ja-JP"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12</a:t>
            </a:r>
            <a:r>
              <a:rPr lang="ja-JP" altLang="en-US"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万３千人の支援者</a:t>
            </a: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と握手を交わすなどの取り組みを進めた。</a:t>
            </a:r>
          </a:p>
        </p:txBody>
      </p:sp>
      <p:sp>
        <p:nvSpPr>
          <p:cNvPr id="4" name="正方形/長方形 3"/>
          <p:cNvSpPr/>
          <p:nvPr/>
        </p:nvSpPr>
        <p:spPr>
          <a:xfrm>
            <a:off x="277229" y="260648"/>
            <a:ext cx="2970686" cy="707886"/>
          </a:xfrm>
          <a:prstGeom prst="rect">
            <a:avLst/>
          </a:prstGeom>
        </p:spPr>
        <p:txBody>
          <a:bodyPr wrap="none">
            <a:spAutoFit/>
          </a:bodyPr>
          <a:lstStyle/>
          <a:p>
            <a:pPr algn="ctr"/>
            <a:r>
              <a:rPr lang="ja-JP" altLang="en-US" sz="4000" dirty="0"/>
              <a:t>（２）取り組み</a:t>
            </a:r>
          </a:p>
        </p:txBody>
      </p:sp>
    </p:spTree>
    <p:extLst>
      <p:ext uri="{BB962C8B-B14F-4D97-AF65-F5344CB8AC3E}">
        <p14:creationId xmlns:p14="http://schemas.microsoft.com/office/powerpoint/2010/main" val="198108165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28</a:t>
            </a:fld>
            <a:endParaRPr lang="en-US" altLang="ja-JP"/>
          </a:p>
        </p:txBody>
      </p:sp>
      <p:sp>
        <p:nvSpPr>
          <p:cNvPr id="3" name="正方形/長方形 2"/>
          <p:cNvSpPr/>
          <p:nvPr/>
        </p:nvSpPr>
        <p:spPr>
          <a:xfrm>
            <a:off x="251520" y="1412776"/>
            <a:ext cx="8496944" cy="4001095"/>
          </a:xfrm>
          <a:prstGeom prst="rect">
            <a:avLst/>
          </a:prstGeom>
        </p:spPr>
        <p:txBody>
          <a:bodyPr wrap="square">
            <a:spAutoFit/>
          </a:bodyPr>
          <a:lstStyle/>
          <a:p>
            <a:pPr marL="133350" indent="-133350" algn="just">
              <a:spcBef>
                <a:spcPts val="600"/>
              </a:spcBef>
              <a:spcAft>
                <a:spcPts val="0"/>
              </a:spcAft>
            </a:pP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○支持者拡大活動は、「拡票」と「確票」の取り組みとして支持者数</a:t>
            </a:r>
            <a:r>
              <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100</a:t>
            </a: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万人と歩留りの向上をめざし、生活者の目線に立った「働く」「暮らす」「育てる」の３つの政策を訴え、組合員で約</a:t>
            </a:r>
            <a:r>
              <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33</a:t>
            </a: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万５千人（電機連合実在人員の</a:t>
            </a:r>
            <a:r>
              <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58.8</a:t>
            </a: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％）、その他の支持者を含め約</a:t>
            </a:r>
            <a:r>
              <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40</a:t>
            </a: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万人、同居家族・紹介者約</a:t>
            </a:r>
            <a:r>
              <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rPr>
              <a:t>51</a:t>
            </a: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万人、電機連合議員団からの紹介者約２万人、ＯＢ、支援産別も含め</a:t>
            </a:r>
            <a:r>
              <a:rPr lang="ja-JP" altLang="en-US"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総数</a:t>
            </a:r>
            <a:r>
              <a:rPr lang="en-US" altLang="ja-JP"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1,012,571</a:t>
            </a:r>
            <a:r>
              <a:rPr lang="ja-JP" altLang="en-US"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人</a:t>
            </a: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の方に支持をいただいた。</a:t>
            </a:r>
            <a:endPar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Bef>
                <a:spcPts val="600"/>
              </a:spcBef>
              <a:spcAft>
                <a:spcPts val="0"/>
              </a:spcAft>
            </a:pPr>
            <a:endPar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Bef>
                <a:spcPts val="600"/>
              </a:spcBef>
              <a:spcAft>
                <a:spcPts val="0"/>
              </a:spcAft>
            </a:pP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参議院比例代表選挙の特徴である非拘束名簿方式の投票方法について周知を行ってきたものの、選挙本番間近となっても「矢田わか子という候補者名を書く」ということが、一部浸透しきれなかったことは、不安材料として残った。</a:t>
            </a:r>
            <a:endPar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Bef>
                <a:spcPts val="600"/>
              </a:spcBef>
              <a:spcAft>
                <a:spcPts val="0"/>
              </a:spcAft>
            </a:pPr>
            <a:endParaRPr lang="en-US" altLang="ja-JP"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Bef>
                <a:spcPts val="600"/>
              </a:spcBef>
              <a:spcAft>
                <a:spcPts val="0"/>
              </a:spcAft>
            </a:pPr>
            <a:r>
              <a:rPr lang="ja-JP" altLang="en-US" kern="100" dirty="0">
                <a:latin typeface="Arial Black" panose="020B0A04020102020204" pitchFamily="34" charset="0"/>
                <a:ea typeface="HGP創英角ｺﾞｼｯｸUB" panose="020B0900000000000000" pitchFamily="50" charset="-128"/>
                <a:cs typeface="Times New Roman" panose="02020603050405020304" pitchFamily="18" charset="0"/>
              </a:rPr>
              <a:t>○事前のマスコミ調査では、民進党の比例獲得議席が「一桁もありうる」と予想される厳しい情勢の中で、各加盟組織・地協における期日前投票のさらなる促進、投票日当日の棄権防止の取り組みなど、組合員に対する「確票」の活動に粘り強く取り組んだ。</a:t>
            </a:r>
          </a:p>
        </p:txBody>
      </p:sp>
      <p:sp>
        <p:nvSpPr>
          <p:cNvPr id="5" name="正方形/長方形 4"/>
          <p:cNvSpPr/>
          <p:nvPr/>
        </p:nvSpPr>
        <p:spPr>
          <a:xfrm>
            <a:off x="277229" y="260648"/>
            <a:ext cx="2970686" cy="707886"/>
          </a:xfrm>
          <a:prstGeom prst="rect">
            <a:avLst/>
          </a:prstGeom>
        </p:spPr>
        <p:txBody>
          <a:bodyPr wrap="none">
            <a:spAutoFit/>
          </a:bodyPr>
          <a:lstStyle/>
          <a:p>
            <a:pPr algn="ctr"/>
            <a:r>
              <a:rPr lang="ja-JP" altLang="en-US" sz="4000" dirty="0"/>
              <a:t>（２）取り組み</a:t>
            </a:r>
          </a:p>
        </p:txBody>
      </p:sp>
    </p:spTree>
    <p:extLst>
      <p:ext uri="{BB962C8B-B14F-4D97-AF65-F5344CB8AC3E}">
        <p14:creationId xmlns:p14="http://schemas.microsoft.com/office/powerpoint/2010/main" val="75114250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29</a:t>
            </a:fld>
            <a:endParaRPr lang="en-US" altLang="ja-JP"/>
          </a:p>
        </p:txBody>
      </p:sp>
      <p:sp>
        <p:nvSpPr>
          <p:cNvPr id="3" name="正方形/長方形 2"/>
          <p:cNvSpPr/>
          <p:nvPr/>
        </p:nvSpPr>
        <p:spPr>
          <a:xfrm>
            <a:off x="251520" y="1136352"/>
            <a:ext cx="8496944" cy="4308872"/>
          </a:xfrm>
          <a:prstGeom prst="rect">
            <a:avLst/>
          </a:prstGeom>
        </p:spPr>
        <p:txBody>
          <a:bodyPr wrap="square">
            <a:spAutoFit/>
          </a:bodyPr>
          <a:lstStyle/>
          <a:p>
            <a:pPr marL="133350" indent="-133350" algn="just">
              <a:spcAft>
                <a:spcPts val="0"/>
              </a:spcAft>
            </a:pPr>
            <a:r>
              <a:rPr lang="ja-JP" altLang="ja-JP" sz="2400" kern="100" dirty="0">
                <a:latin typeface="Arial Black" panose="020B0A04020102020204" pitchFamily="34" charset="0"/>
                <a:ea typeface="HGP創英角ｺﾞｼｯｸUB" panose="020B0900000000000000" pitchFamily="50" charset="-128"/>
                <a:cs typeface="Times New Roman" panose="02020603050405020304" pitchFamily="18" charset="0"/>
              </a:rPr>
              <a:t>○歩留りが</a:t>
            </a:r>
            <a:r>
              <a:rPr lang="en-US" altLang="ja-JP" sz="24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21.55</a:t>
            </a:r>
            <a:r>
              <a:rPr lang="ja-JP" altLang="ja-JP" sz="24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％（前回</a:t>
            </a:r>
            <a:r>
              <a:rPr lang="en-US" altLang="ja-JP" sz="24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20.9</a:t>
            </a:r>
            <a:r>
              <a:rPr lang="ja-JP" altLang="ja-JP" sz="24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a:t>
            </a:r>
            <a:r>
              <a:rPr lang="ja-JP" altLang="ja-JP" sz="2400" kern="100" dirty="0">
                <a:latin typeface="Arial Black" panose="020B0A04020102020204" pitchFamily="34" charset="0"/>
                <a:ea typeface="HGP創英角ｺﾞｼｯｸUB" panose="020B0900000000000000" pitchFamily="50" charset="-128"/>
                <a:cs typeface="Times New Roman" panose="02020603050405020304" pitchFamily="18" charset="0"/>
              </a:rPr>
              <a:t>と低い数値に留まったことは、労働組合が政治に取り組む意義や組織内議員を擁立する意義の浸透など、依然として多くの課題を残しているものと考えます。</a:t>
            </a:r>
            <a:endParaRPr lang="en-US" altLang="ja-JP" sz="2400"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Aft>
                <a:spcPts val="0"/>
              </a:spcAft>
            </a:pPr>
            <a:r>
              <a:rPr lang="ja-JP" altLang="en-US" sz="24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　</a:t>
            </a:r>
            <a:r>
              <a:rPr lang="ja-JP" altLang="ja-JP" sz="24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⇒支持者数</a:t>
            </a:r>
            <a:r>
              <a:rPr lang="en-US" altLang="ja-JP" sz="24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1,012,571</a:t>
            </a:r>
            <a:r>
              <a:rPr lang="ja-JP" altLang="ja-JP" sz="24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名（前回</a:t>
            </a:r>
            <a:r>
              <a:rPr lang="en-US" altLang="ja-JP" sz="24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723,703</a:t>
            </a:r>
            <a:r>
              <a:rPr lang="ja-JP" altLang="ja-JP" sz="2400" b="1" kern="100" dirty="0">
                <a:solidFill>
                  <a:srgbClr val="FF0000"/>
                </a:solidFill>
                <a:latin typeface="Arial Black" panose="020B0A04020102020204" pitchFamily="34" charset="0"/>
                <a:ea typeface="HGP創英角ｺﾞｼｯｸUB" panose="020B0900000000000000" pitchFamily="50" charset="-128"/>
                <a:cs typeface="Times New Roman" panose="02020603050405020304" pitchFamily="18" charset="0"/>
              </a:rPr>
              <a:t>名）</a:t>
            </a:r>
            <a:endParaRPr lang="ja-JP" altLang="ja-JP" sz="2400"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Bef>
                <a:spcPts val="600"/>
              </a:spcBef>
              <a:spcAft>
                <a:spcPts val="0"/>
              </a:spcAft>
            </a:pPr>
            <a:r>
              <a:rPr lang="ja-JP" altLang="ja-JP" sz="2400" kern="100" dirty="0">
                <a:latin typeface="Arial Black" panose="020B0A04020102020204" pitchFamily="34" charset="0"/>
                <a:ea typeface="HGP創英角ｺﾞｼｯｸUB" panose="020B0900000000000000" pitchFamily="50" charset="-128"/>
                <a:cs typeface="Times New Roman" panose="02020603050405020304" pitchFamily="18" charset="0"/>
              </a:rPr>
              <a:t>○取り巻く情勢がいかに厳しくとも、組織規模に見合った票数を常に獲得できる組織力を培うことが喫緊の課題である。</a:t>
            </a:r>
          </a:p>
          <a:p>
            <a:pPr marL="133350" indent="-133350" algn="just">
              <a:spcBef>
                <a:spcPts val="600"/>
              </a:spcBef>
              <a:spcAft>
                <a:spcPts val="0"/>
              </a:spcAft>
            </a:pPr>
            <a:r>
              <a:rPr lang="ja-JP" altLang="ja-JP" sz="2400" kern="100" dirty="0">
                <a:latin typeface="Arial Black" panose="020B0A04020102020204" pitchFamily="34" charset="0"/>
                <a:ea typeface="HGP創英角ｺﾞｼｯｸUB" panose="020B0900000000000000" pitchFamily="50" charset="-128"/>
                <a:cs typeface="Times New Roman" panose="02020603050405020304" pitchFamily="18" charset="0"/>
              </a:rPr>
              <a:t>○加えて、「おおはた章宏」「石上としお」「矢田</a:t>
            </a:r>
            <a:r>
              <a:rPr lang="ja-JP" altLang="ja-JP" sz="2400" kern="100" dirty="0" err="1">
                <a:latin typeface="Arial Black" panose="020B0A04020102020204" pitchFamily="34" charset="0"/>
                <a:ea typeface="HGP創英角ｺﾞｼｯｸUB" panose="020B0900000000000000" pitchFamily="50" charset="-128"/>
                <a:cs typeface="Times New Roman" panose="02020603050405020304" pitchFamily="18" charset="0"/>
              </a:rPr>
              <a:t>わか</a:t>
            </a:r>
            <a:r>
              <a:rPr lang="ja-JP" altLang="ja-JP" sz="2400" kern="100" dirty="0">
                <a:latin typeface="Arial Black" panose="020B0A04020102020204" pitchFamily="34" charset="0"/>
                <a:ea typeface="HGP創英角ｺﾞｼｯｸUB" panose="020B0900000000000000" pitchFamily="50" charset="-128"/>
                <a:cs typeface="Times New Roman" panose="02020603050405020304" pitchFamily="18" charset="0"/>
              </a:rPr>
              <a:t>子」３名の組織内議員、および「社会に貢献する電機産業を考える会」の議員と密に連携をはかり、私たちが掲げる政策・制度の実現に全力で取り組むとともに、日本の「民主主義」を健全に機能させるため、連合とも連携し政治・社会運動を推進していきます。</a:t>
            </a:r>
            <a:endParaRPr lang="ja-JP" altLang="ja-JP" sz="2400" kern="100" dirty="0">
              <a:effectLst/>
              <a:latin typeface="Arial Black" panose="020B0A04020102020204" pitchFamily="34" charset="0"/>
              <a:ea typeface="HGP創英角ｺﾞｼｯｸUB" panose="020B0900000000000000" pitchFamily="50" charset="-128"/>
              <a:cs typeface="Times New Roman" panose="02020603050405020304" pitchFamily="18" charset="0"/>
            </a:endParaRPr>
          </a:p>
        </p:txBody>
      </p:sp>
      <p:sp>
        <p:nvSpPr>
          <p:cNvPr id="4" name="正方形/長方形 3"/>
          <p:cNvSpPr/>
          <p:nvPr/>
        </p:nvSpPr>
        <p:spPr>
          <a:xfrm>
            <a:off x="139707" y="116632"/>
            <a:ext cx="5152373" cy="707886"/>
          </a:xfrm>
          <a:prstGeom prst="rect">
            <a:avLst/>
          </a:prstGeom>
        </p:spPr>
        <p:txBody>
          <a:bodyPr wrap="none">
            <a:spAutoFit/>
          </a:bodyPr>
          <a:lstStyle/>
          <a:p>
            <a:pPr algn="ctr"/>
            <a:r>
              <a:rPr lang="ja-JP" altLang="en-US" sz="4000" dirty="0"/>
              <a:t>（３）当面の見解</a:t>
            </a:r>
            <a:r>
              <a:rPr lang="ja-JP" altLang="en-US" sz="2400" dirty="0"/>
              <a:t>（電機連合）</a:t>
            </a:r>
          </a:p>
        </p:txBody>
      </p:sp>
    </p:spTree>
    <p:extLst>
      <p:ext uri="{BB962C8B-B14F-4D97-AF65-F5344CB8AC3E}">
        <p14:creationId xmlns:p14="http://schemas.microsoft.com/office/powerpoint/2010/main" val="414905505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 10"/>
          <p:cNvSpPr txBox="1">
            <a:spLocks/>
          </p:cNvSpPr>
          <p:nvPr/>
        </p:nvSpPr>
        <p:spPr bwMode="auto">
          <a:xfrm>
            <a:off x="285750" y="1979613"/>
            <a:ext cx="8858250" cy="790575"/>
          </a:xfrm>
          <a:prstGeom prst="rect">
            <a:avLst/>
          </a:prstGeom>
          <a:noFill/>
          <a:ln>
            <a:noFill/>
          </a:ln>
          <a:extLst/>
        </p:spPr>
        <p:txBody>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901700" indent="-901700">
              <a:buFont typeface="Arial" charset="0"/>
              <a:buNone/>
              <a:defRPr/>
            </a:pPr>
            <a:r>
              <a:rPr lang="ja-JP" altLang="en-US" sz="4400" cap="small" dirty="0">
                <a:latin typeface="+mn-ea"/>
              </a:rPr>
              <a:t>１．労働組合が政治に取り組む理由</a:t>
            </a:r>
            <a:endParaRPr lang="en-US" altLang="ja-JP" sz="4400" cap="small" dirty="0">
              <a:latin typeface="+mn-ea"/>
            </a:endParaRPr>
          </a:p>
          <a:p>
            <a:pPr marL="901700" indent="-901700">
              <a:buNone/>
              <a:defRPr/>
            </a:pPr>
            <a:r>
              <a:rPr lang="ja-JP" altLang="en-US" sz="4400" cap="small" dirty="0">
                <a:latin typeface="+mn-ea"/>
              </a:rPr>
              <a:t>　　　</a:t>
            </a:r>
            <a:r>
              <a:rPr lang="ja-JP" altLang="en-US" dirty="0">
                <a:latin typeface="+mn-ea"/>
              </a:rPr>
              <a:t>電機連合の政策・制度実現の取り組み</a:t>
            </a:r>
            <a:endParaRPr lang="en-US" altLang="ja-JP" cap="small" dirty="0">
              <a:latin typeface="+mn-ea"/>
            </a:endParaRPr>
          </a:p>
        </p:txBody>
      </p:sp>
      <p:sp>
        <p:nvSpPr>
          <p:cNvPr id="4" name="スライド番号プレースホルダ 3"/>
          <p:cNvSpPr>
            <a:spLocks noGrp="1"/>
          </p:cNvSpPr>
          <p:nvPr>
            <p:ph type="sldNum" sz="quarter" idx="10"/>
          </p:nvPr>
        </p:nvSpPr>
        <p:spPr/>
        <p:txBody>
          <a:bodyPr/>
          <a:lstStyle/>
          <a:p>
            <a:pPr>
              <a:defRPr/>
            </a:pPr>
            <a:fld id="{C1940FE7-B152-4836-8611-55212489E826}" type="slidenum">
              <a:rPr lang="en-US" altLang="ja-JP" smtClean="0"/>
              <a:pPr>
                <a:defRPr/>
              </a:pPr>
              <a:t>3</a:t>
            </a:fld>
            <a:endParaRPr lang="en-US" altLang="ja-JP"/>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30</a:t>
            </a:fld>
            <a:endParaRPr lang="en-US" altLang="ja-JP"/>
          </a:p>
        </p:txBody>
      </p:sp>
      <p:sp>
        <p:nvSpPr>
          <p:cNvPr id="3" name="正方形/長方形 2"/>
          <p:cNvSpPr/>
          <p:nvPr/>
        </p:nvSpPr>
        <p:spPr>
          <a:xfrm>
            <a:off x="251520" y="836712"/>
            <a:ext cx="8496944" cy="4985980"/>
          </a:xfrm>
          <a:prstGeom prst="rect">
            <a:avLst/>
          </a:prstGeom>
        </p:spPr>
        <p:txBody>
          <a:bodyPr wrap="square">
            <a:spAutoFit/>
          </a:bodyPr>
          <a:lstStyle/>
          <a:p>
            <a:pPr marL="133350" indent="-133350" algn="just">
              <a:spcBef>
                <a:spcPts val="600"/>
              </a:spcBef>
              <a:spcAft>
                <a:spcPts val="0"/>
              </a:spcAft>
            </a:pPr>
            <a:r>
              <a:rPr lang="ja-JP" altLang="ja-JP" sz="2800" kern="100" dirty="0">
                <a:latin typeface="Arial Black" panose="020B0A04020102020204" pitchFamily="34" charset="0"/>
                <a:ea typeface="HGP創英角ｺﾞｼｯｸUB" panose="020B0900000000000000" pitchFamily="50" charset="-128"/>
                <a:cs typeface="Times New Roman" panose="02020603050405020304" pitchFamily="18" charset="0"/>
              </a:rPr>
              <a:t>○民進党は、</a:t>
            </a:r>
            <a:r>
              <a:rPr lang="en-US" altLang="ja-JP" sz="2800" kern="100" dirty="0">
                <a:latin typeface="Arial Black" panose="020B0A04020102020204" pitchFamily="34" charset="0"/>
                <a:ea typeface="HGP創英角ｺﾞｼｯｸUB" panose="020B0900000000000000" pitchFamily="50" charset="-128"/>
                <a:cs typeface="Times New Roman" panose="02020603050405020304" pitchFamily="18" charset="0"/>
              </a:rPr>
              <a:t>2016</a:t>
            </a:r>
            <a:r>
              <a:rPr lang="ja-JP" altLang="ja-JP" sz="2800" kern="100" dirty="0">
                <a:latin typeface="Arial Black" panose="020B0A04020102020204" pitchFamily="34" charset="0"/>
                <a:ea typeface="HGP創英角ｺﾞｼｯｸUB" panose="020B0900000000000000" pitchFamily="50" charset="-128"/>
                <a:cs typeface="Times New Roman" panose="02020603050405020304" pitchFamily="18" charset="0"/>
              </a:rPr>
              <a:t>年３月に民主党と維新の党が合流し結成されました。結成後、総選挙に備えるとともに、支持率回復をめざしましたが、参議院議員選挙までに支持率を上げることができませんでした。また、通常国会での論戦等を通して、民進党の政策を訴えるも、有権者の共感を得るまでには至らなかったと考えます。</a:t>
            </a:r>
          </a:p>
          <a:p>
            <a:pPr marL="133350" indent="-133350" algn="just">
              <a:spcBef>
                <a:spcPts val="600"/>
              </a:spcBef>
              <a:spcAft>
                <a:spcPts val="0"/>
              </a:spcAft>
            </a:pPr>
            <a:endParaRPr lang="en-US" altLang="ja-JP" sz="2800"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Bef>
                <a:spcPts val="600"/>
              </a:spcBef>
              <a:spcAft>
                <a:spcPts val="0"/>
              </a:spcAft>
            </a:pPr>
            <a:r>
              <a:rPr lang="ja-JP" altLang="ja-JP" sz="2800" kern="100" dirty="0">
                <a:latin typeface="Arial Black" panose="020B0A04020102020204" pitchFamily="34" charset="0"/>
                <a:ea typeface="HGP創英角ｺﾞｼｯｸUB" panose="020B0900000000000000" pitchFamily="50" charset="-128"/>
                <a:cs typeface="Times New Roman" panose="02020603050405020304" pitchFamily="18" charset="0"/>
              </a:rPr>
              <a:t>○民進党が信頼を回復し、再び政権を担い得る政党に再生するためには、「生活者」「納税者」「消費者」「働く者」の立場に立つという結党の原点に立ち返り、その政策を国民に対し地道に訴え続けるしかありません。</a:t>
            </a:r>
          </a:p>
        </p:txBody>
      </p:sp>
      <p:sp>
        <p:nvSpPr>
          <p:cNvPr id="4" name="正方形/長方形 3"/>
          <p:cNvSpPr/>
          <p:nvPr/>
        </p:nvSpPr>
        <p:spPr>
          <a:xfrm>
            <a:off x="118008" y="116632"/>
            <a:ext cx="4309976" cy="707886"/>
          </a:xfrm>
          <a:prstGeom prst="rect">
            <a:avLst/>
          </a:prstGeom>
        </p:spPr>
        <p:txBody>
          <a:bodyPr wrap="square">
            <a:spAutoFit/>
          </a:bodyPr>
          <a:lstStyle/>
          <a:p>
            <a:pPr algn="ctr"/>
            <a:r>
              <a:rPr lang="ja-JP" altLang="en-US" sz="4000" dirty="0"/>
              <a:t>（３）当面の見解</a:t>
            </a:r>
            <a:r>
              <a:rPr lang="en-US" altLang="ja-JP" sz="2000" dirty="0"/>
              <a:t>(</a:t>
            </a:r>
            <a:r>
              <a:rPr lang="ja-JP" altLang="en-US" sz="2000" dirty="0"/>
              <a:t>情勢</a:t>
            </a:r>
            <a:r>
              <a:rPr lang="en-US" altLang="ja-JP" sz="2000" dirty="0"/>
              <a:t>)</a:t>
            </a:r>
            <a:endParaRPr lang="ja-JP" altLang="en-US" sz="2000" dirty="0"/>
          </a:p>
        </p:txBody>
      </p:sp>
    </p:spTree>
    <p:extLst>
      <p:ext uri="{BB962C8B-B14F-4D97-AF65-F5344CB8AC3E}">
        <p14:creationId xmlns:p14="http://schemas.microsoft.com/office/powerpoint/2010/main" val="320260071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31</a:t>
            </a:fld>
            <a:endParaRPr lang="en-US" altLang="ja-JP"/>
          </a:p>
        </p:txBody>
      </p:sp>
      <p:sp>
        <p:nvSpPr>
          <p:cNvPr id="3" name="正方形/長方形 2"/>
          <p:cNvSpPr/>
          <p:nvPr/>
        </p:nvSpPr>
        <p:spPr>
          <a:xfrm>
            <a:off x="251520" y="1236236"/>
            <a:ext cx="8496944" cy="3200876"/>
          </a:xfrm>
          <a:prstGeom prst="rect">
            <a:avLst/>
          </a:prstGeom>
        </p:spPr>
        <p:txBody>
          <a:bodyPr wrap="square">
            <a:spAutoFit/>
          </a:bodyPr>
          <a:lstStyle/>
          <a:p>
            <a:pPr marL="133350" indent="-133350" algn="just">
              <a:spcBef>
                <a:spcPts val="600"/>
              </a:spcBef>
              <a:spcAft>
                <a:spcPts val="0"/>
              </a:spcAft>
            </a:pPr>
            <a:r>
              <a:rPr lang="ja-JP" altLang="ja-JP" sz="2400" kern="100" dirty="0">
                <a:latin typeface="Arial Black" panose="020B0A04020102020204" pitchFamily="34" charset="0"/>
                <a:ea typeface="HGP創英角ｺﾞｼｯｸUB" panose="020B0900000000000000" pitchFamily="50" charset="-128"/>
                <a:cs typeface="Times New Roman" panose="02020603050405020304" pitchFamily="18" charset="0"/>
              </a:rPr>
              <a:t>○野党連携については、一強多弱からの転換への思いは共有するものの、加盟組織の一部においては理念が大きく異なる共産党との共闘には抵抗感が強くあり、選挙戦に一定の影響を及ぼしたことは否めないと考えます。このことは、今後の民進党との関係に、少なからず影響があると考えます。</a:t>
            </a:r>
          </a:p>
          <a:p>
            <a:pPr marL="133350" indent="-133350" algn="just">
              <a:spcBef>
                <a:spcPts val="600"/>
              </a:spcBef>
              <a:spcAft>
                <a:spcPts val="0"/>
              </a:spcAft>
            </a:pPr>
            <a:endParaRPr lang="en-US" altLang="ja-JP" sz="2400" kern="100" dirty="0">
              <a:latin typeface="Arial Black" panose="020B0A04020102020204" pitchFamily="34" charset="0"/>
              <a:ea typeface="HGP創英角ｺﾞｼｯｸUB" panose="020B0900000000000000" pitchFamily="50" charset="-128"/>
              <a:cs typeface="Times New Roman" panose="02020603050405020304" pitchFamily="18" charset="0"/>
            </a:endParaRPr>
          </a:p>
          <a:p>
            <a:pPr marL="133350" indent="-133350" algn="just">
              <a:spcBef>
                <a:spcPts val="600"/>
              </a:spcBef>
              <a:spcAft>
                <a:spcPts val="0"/>
              </a:spcAft>
            </a:pPr>
            <a:r>
              <a:rPr lang="ja-JP" altLang="ja-JP" sz="2400" kern="100" dirty="0">
                <a:latin typeface="Arial Black" panose="020B0A04020102020204" pitchFamily="34" charset="0"/>
                <a:ea typeface="HGP創英角ｺﾞｼｯｸUB" panose="020B0900000000000000" pitchFamily="50" charset="-128"/>
                <a:cs typeface="Times New Roman" panose="02020603050405020304" pitchFamily="18" charset="0"/>
              </a:rPr>
              <a:t>○電機連合としても、民進党との政策協議を通じて意見具申を行っていきます。</a:t>
            </a:r>
          </a:p>
        </p:txBody>
      </p:sp>
      <p:sp>
        <p:nvSpPr>
          <p:cNvPr id="4" name="正方形/長方形 3"/>
          <p:cNvSpPr/>
          <p:nvPr/>
        </p:nvSpPr>
        <p:spPr>
          <a:xfrm>
            <a:off x="118008" y="116632"/>
            <a:ext cx="4309976" cy="707886"/>
          </a:xfrm>
          <a:prstGeom prst="rect">
            <a:avLst/>
          </a:prstGeom>
        </p:spPr>
        <p:txBody>
          <a:bodyPr wrap="square">
            <a:spAutoFit/>
          </a:bodyPr>
          <a:lstStyle/>
          <a:p>
            <a:pPr algn="ctr"/>
            <a:r>
              <a:rPr lang="ja-JP" altLang="en-US" sz="4000" dirty="0"/>
              <a:t>（３）当面の見解</a:t>
            </a:r>
            <a:r>
              <a:rPr lang="en-US" altLang="ja-JP" sz="2000" dirty="0"/>
              <a:t>(</a:t>
            </a:r>
            <a:r>
              <a:rPr lang="ja-JP" altLang="en-US" sz="2000" dirty="0"/>
              <a:t>情勢</a:t>
            </a:r>
            <a:r>
              <a:rPr lang="en-US" altLang="ja-JP" sz="2000" dirty="0"/>
              <a:t>)</a:t>
            </a:r>
            <a:endParaRPr lang="ja-JP" altLang="en-US" sz="2000" dirty="0"/>
          </a:p>
        </p:txBody>
      </p:sp>
    </p:spTree>
    <p:extLst>
      <p:ext uri="{BB962C8B-B14F-4D97-AF65-F5344CB8AC3E}">
        <p14:creationId xmlns:p14="http://schemas.microsoft.com/office/powerpoint/2010/main" val="397863131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32</a:t>
            </a:fld>
            <a:endParaRPr lang="en-US" altLang="ja-JP"/>
          </a:p>
        </p:txBody>
      </p:sp>
      <p:sp>
        <p:nvSpPr>
          <p:cNvPr id="4" name="正方形/長方形 3"/>
          <p:cNvSpPr/>
          <p:nvPr/>
        </p:nvSpPr>
        <p:spPr>
          <a:xfrm>
            <a:off x="335223" y="116632"/>
            <a:ext cx="4283545" cy="707886"/>
          </a:xfrm>
          <a:prstGeom prst="rect">
            <a:avLst/>
          </a:prstGeom>
        </p:spPr>
        <p:txBody>
          <a:bodyPr wrap="none">
            <a:spAutoFit/>
          </a:bodyPr>
          <a:lstStyle/>
          <a:p>
            <a:pPr algn="ctr"/>
            <a:r>
              <a:rPr lang="ja-JP" altLang="en-US" sz="4000" dirty="0"/>
              <a:t>（４）アンケート概要</a:t>
            </a:r>
          </a:p>
        </p:txBody>
      </p:sp>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779106"/>
            <a:ext cx="7900306" cy="5530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339330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33</a:t>
            </a:fld>
            <a:endParaRPr lang="en-US" altLang="ja-JP"/>
          </a:p>
        </p:txBody>
      </p:sp>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48680"/>
            <a:ext cx="8579725"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719193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9BDB918F-493A-4B36-85AE-9ACABE03F7BA}" type="slidenum">
              <a:rPr lang="en-US" altLang="ja-JP" smtClean="0"/>
              <a:pPr>
                <a:defRPr/>
              </a:pPr>
              <a:t>34</a:t>
            </a:fld>
            <a:endParaRPr lang="en-US" altLang="ja-JP" dirty="0"/>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597" y="620688"/>
            <a:ext cx="8585480" cy="5688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173369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35</a:t>
            </a:fld>
            <a:endParaRPr lang="en-US" altLang="ja-JP"/>
          </a:p>
        </p:txBody>
      </p:sp>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04664"/>
            <a:ext cx="7905740"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823489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9BDB918F-493A-4B36-85AE-9ACABE03F7BA}" type="slidenum">
              <a:rPr lang="en-US" altLang="ja-JP" smtClean="0"/>
              <a:pPr>
                <a:defRPr/>
              </a:pPr>
              <a:t>36</a:t>
            </a:fld>
            <a:endParaRPr lang="en-US" altLang="ja-JP" dirty="0"/>
          </a:p>
        </p:txBody>
      </p:sp>
      <p:pic>
        <p:nvPicPr>
          <p:cNvPr id="6" name="図 5"/>
          <p:cNvPicPr>
            <a:picLocks noChangeAspect="1"/>
          </p:cNvPicPr>
          <p:nvPr/>
        </p:nvPicPr>
        <p:blipFill>
          <a:blip r:embed="rId2"/>
          <a:stretch>
            <a:fillRect/>
          </a:stretch>
        </p:blipFill>
        <p:spPr>
          <a:xfrm>
            <a:off x="180748" y="908720"/>
            <a:ext cx="8855748" cy="5040560"/>
          </a:xfrm>
          <a:prstGeom prst="rect">
            <a:avLst/>
          </a:prstGeom>
        </p:spPr>
      </p:pic>
    </p:spTree>
    <p:extLst>
      <p:ext uri="{BB962C8B-B14F-4D97-AF65-F5344CB8AC3E}">
        <p14:creationId xmlns:p14="http://schemas.microsoft.com/office/powerpoint/2010/main" val="190261552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9BDB918F-493A-4B36-85AE-9ACABE03F7BA}" type="slidenum">
              <a:rPr lang="en-US" altLang="ja-JP" smtClean="0"/>
              <a:pPr>
                <a:defRPr/>
              </a:pPr>
              <a:t>37</a:t>
            </a:fld>
            <a:endParaRPr lang="en-US" altLang="ja-JP" dirty="0"/>
          </a:p>
        </p:txBody>
      </p:sp>
      <p:pic>
        <p:nvPicPr>
          <p:cNvPr id="3" name="図 2"/>
          <p:cNvPicPr>
            <a:picLocks noChangeAspect="1"/>
          </p:cNvPicPr>
          <p:nvPr/>
        </p:nvPicPr>
        <p:blipFill>
          <a:blip r:embed="rId2"/>
          <a:stretch>
            <a:fillRect/>
          </a:stretch>
        </p:blipFill>
        <p:spPr>
          <a:xfrm>
            <a:off x="251520" y="102145"/>
            <a:ext cx="8712968" cy="6218060"/>
          </a:xfrm>
          <a:prstGeom prst="rect">
            <a:avLst/>
          </a:prstGeom>
        </p:spPr>
      </p:pic>
    </p:spTree>
    <p:extLst>
      <p:ext uri="{BB962C8B-B14F-4D97-AF65-F5344CB8AC3E}">
        <p14:creationId xmlns:p14="http://schemas.microsoft.com/office/powerpoint/2010/main" val="75753740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9BDB918F-493A-4B36-85AE-9ACABE03F7BA}" type="slidenum">
              <a:rPr lang="en-US" altLang="ja-JP" smtClean="0"/>
              <a:pPr>
                <a:defRPr/>
              </a:pPr>
              <a:t>38</a:t>
            </a:fld>
            <a:endParaRPr lang="en-US" altLang="ja-JP" dirty="0"/>
          </a:p>
        </p:txBody>
      </p:sp>
      <p:pic>
        <p:nvPicPr>
          <p:cNvPr id="4" name="図 3"/>
          <p:cNvPicPr>
            <a:picLocks noChangeAspect="1"/>
          </p:cNvPicPr>
          <p:nvPr/>
        </p:nvPicPr>
        <p:blipFill>
          <a:blip r:embed="rId2"/>
          <a:stretch>
            <a:fillRect/>
          </a:stretch>
        </p:blipFill>
        <p:spPr>
          <a:xfrm>
            <a:off x="251520" y="479221"/>
            <a:ext cx="8712968" cy="5851199"/>
          </a:xfrm>
          <a:prstGeom prst="rect">
            <a:avLst/>
          </a:prstGeom>
        </p:spPr>
      </p:pic>
    </p:spTree>
    <p:extLst>
      <p:ext uri="{BB962C8B-B14F-4D97-AF65-F5344CB8AC3E}">
        <p14:creationId xmlns:p14="http://schemas.microsoft.com/office/powerpoint/2010/main" val="280210553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39</a:t>
            </a:fld>
            <a:endParaRPr lang="en-US" altLang="ja-JP"/>
          </a:p>
        </p:txBody>
      </p:sp>
      <p:graphicFrame>
        <p:nvGraphicFramePr>
          <p:cNvPr id="3" name="グラフ 2"/>
          <p:cNvGraphicFramePr>
            <a:graphicFrameLocks/>
          </p:cNvGraphicFramePr>
          <p:nvPr>
            <p:extLst>
              <p:ext uri="{D42A27DB-BD31-4B8C-83A1-F6EECF244321}">
                <p14:modId xmlns:p14="http://schemas.microsoft.com/office/powerpoint/2010/main" val="1190605031"/>
              </p:ext>
            </p:extLst>
          </p:nvPr>
        </p:nvGraphicFramePr>
        <p:xfrm>
          <a:off x="1043608" y="1340768"/>
          <a:ext cx="7956884" cy="4845343"/>
        </p:xfrm>
        <a:graphic>
          <a:graphicData uri="http://schemas.openxmlformats.org/drawingml/2006/chart">
            <c:chart xmlns:c="http://schemas.openxmlformats.org/drawingml/2006/chart" xmlns:r="http://schemas.openxmlformats.org/officeDocument/2006/relationships" r:id="rId3"/>
          </a:graphicData>
        </a:graphic>
      </p:graphicFrame>
      <p:sp>
        <p:nvSpPr>
          <p:cNvPr id="4" name="テキスト ボックス 3"/>
          <p:cNvSpPr txBox="1"/>
          <p:nvPr/>
        </p:nvSpPr>
        <p:spPr>
          <a:xfrm>
            <a:off x="179512" y="188640"/>
            <a:ext cx="5112568" cy="523220"/>
          </a:xfrm>
          <a:prstGeom prst="rect">
            <a:avLst/>
          </a:prstGeom>
          <a:noFill/>
        </p:spPr>
        <p:txBody>
          <a:bodyPr wrap="square" rtlCol="0">
            <a:spAutoFit/>
          </a:bodyPr>
          <a:lstStyle/>
          <a:p>
            <a:r>
              <a:rPr kumimoji="1" lang="ja-JP" altLang="en-US" sz="2800" dirty="0"/>
              <a:t>組合役員からの働きかけ</a:t>
            </a:r>
          </a:p>
        </p:txBody>
      </p:sp>
      <p:sp>
        <p:nvSpPr>
          <p:cNvPr id="5" name="テキスト ボックス 4"/>
          <p:cNvSpPr txBox="1"/>
          <p:nvPr/>
        </p:nvSpPr>
        <p:spPr>
          <a:xfrm>
            <a:off x="395536" y="764704"/>
            <a:ext cx="8208912" cy="646331"/>
          </a:xfrm>
          <a:prstGeom prst="rect">
            <a:avLst/>
          </a:prstGeom>
          <a:noFill/>
        </p:spPr>
        <p:txBody>
          <a:bodyPr wrap="square" rtlCol="0">
            <a:spAutoFit/>
          </a:bodyPr>
          <a:lstStyle/>
          <a:p>
            <a:r>
              <a:rPr kumimoji="1" lang="ja-JP" altLang="en-US" dirty="0"/>
              <a:t>今次取り組みにおいては、「個々面談」「門頭・門前ビラ」「電話作戦」と複数回の働きかけを要請していた</a:t>
            </a:r>
            <a:r>
              <a:rPr lang="ja-JP" altLang="en-US" dirty="0"/>
              <a:t>。　</a:t>
            </a:r>
            <a:endParaRPr kumimoji="1" lang="ja-JP" altLang="en-US" sz="1400" dirty="0"/>
          </a:p>
        </p:txBody>
      </p:sp>
      <p:sp>
        <p:nvSpPr>
          <p:cNvPr id="6" name="正方形/長方形 5"/>
          <p:cNvSpPr/>
          <p:nvPr/>
        </p:nvSpPr>
        <p:spPr>
          <a:xfrm>
            <a:off x="339317" y="1556792"/>
            <a:ext cx="2263750" cy="738664"/>
          </a:xfrm>
          <a:prstGeom prst="rect">
            <a:avLst/>
          </a:prstGeom>
          <a:ln>
            <a:solidFill>
              <a:schemeClr val="tx1">
                <a:lumMod val="95000"/>
                <a:lumOff val="5000"/>
              </a:schemeClr>
            </a:solidFill>
          </a:ln>
        </p:spPr>
        <p:txBody>
          <a:bodyPr wrap="square">
            <a:spAutoFit/>
          </a:bodyPr>
          <a:lstStyle/>
          <a:p>
            <a:r>
              <a:rPr lang="ja-JP" altLang="en-US" sz="1400" dirty="0">
                <a:latin typeface="ＭＳ Ｐゴシック" panose="020B0600070205080204" pitchFamily="50" charset="-128"/>
              </a:rPr>
              <a:t>電機連合「参議院議員選挙に関するアンケート」</a:t>
            </a:r>
            <a:endParaRPr lang="en-US" altLang="ja-JP" sz="1400" dirty="0">
              <a:latin typeface="ＭＳ Ｐゴシック" panose="020B0600070205080204" pitchFamily="50" charset="-128"/>
            </a:endParaRPr>
          </a:p>
          <a:p>
            <a:r>
              <a:rPr lang="ja-JP" altLang="en-US" sz="1400" dirty="0">
                <a:latin typeface="ＭＳ Ｐゴシック" panose="020B0600070205080204" pitchFamily="50" charset="-128"/>
              </a:rPr>
              <a:t>（</a:t>
            </a:r>
            <a:r>
              <a:rPr lang="en-US" altLang="ja-JP" sz="1400" dirty="0">
                <a:latin typeface="ＭＳ Ｐゴシック" panose="020B0600070205080204" pitchFamily="50" charset="-128"/>
              </a:rPr>
              <a:t>2016</a:t>
            </a:r>
            <a:r>
              <a:rPr lang="ja-JP" altLang="en-US" sz="1400" dirty="0">
                <a:latin typeface="ＭＳ Ｐゴシック" panose="020B0600070205080204" pitchFamily="50" charset="-128"/>
              </a:rPr>
              <a:t>年７月実施）</a:t>
            </a:r>
          </a:p>
        </p:txBody>
      </p:sp>
    </p:spTree>
    <p:extLst>
      <p:ext uri="{BB962C8B-B14F-4D97-AF65-F5344CB8AC3E}">
        <p14:creationId xmlns:p14="http://schemas.microsoft.com/office/powerpoint/2010/main" val="244291152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9BDB918F-493A-4B36-85AE-9ACABE03F7BA}" type="slidenum">
              <a:rPr lang="en-US" altLang="ja-JP" smtClean="0"/>
              <a:pPr>
                <a:defRPr/>
              </a:pPr>
              <a:t>4</a:t>
            </a:fld>
            <a:endParaRPr lang="en-US" altLang="ja-JP" dirty="0"/>
          </a:p>
        </p:txBody>
      </p:sp>
      <p:pic>
        <p:nvPicPr>
          <p:cNvPr id="3" name="Picture 2" descr="http://4.bp.blogspot.com/-hLlY6wz91AQ/UzoZ6ZQUQZI/AAAAAAAAewA/4AqXzqke9KE/s800/dai_byou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0294" y="4078424"/>
            <a:ext cx="1044568" cy="864380"/>
          </a:xfrm>
          <a:prstGeom prst="rect">
            <a:avLst/>
          </a:prstGeom>
          <a:noFill/>
          <a:extLst>
            <a:ext uri="{909E8E84-426E-40DD-AFC4-6F175D3DCCD1}">
              <a14:hiddenFill xmlns:a14="http://schemas.microsoft.com/office/drawing/2010/main">
                <a:solidFill>
                  <a:srgbClr val="FFFFFF"/>
                </a:solidFill>
              </a14:hiddenFill>
            </a:ext>
          </a:extLst>
        </p:spPr>
      </p:pic>
      <p:sp>
        <p:nvSpPr>
          <p:cNvPr id="4" name="サブタイトル 7"/>
          <p:cNvSpPr txBox="1">
            <a:spLocks/>
          </p:cNvSpPr>
          <p:nvPr/>
        </p:nvSpPr>
        <p:spPr>
          <a:xfrm>
            <a:off x="746424" y="692696"/>
            <a:ext cx="8290072" cy="504056"/>
          </a:xfrm>
          <a:prstGeom prst="rect">
            <a:avLst/>
          </a:prstGeom>
        </p:spPr>
        <p:txBody>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400" spc="-300" dirty="0">
                <a:solidFill>
                  <a:srgbClr val="FF0000"/>
                </a:solidFill>
                <a:latin typeface="ＭＳ Ｐゴシック" pitchFamily="50" charset="-128"/>
              </a:rPr>
              <a:t>私たちの生活は</a:t>
            </a:r>
            <a:r>
              <a:rPr lang="ja-JP" altLang="en-US" sz="2400" b="1" u="sng" spc="-300" dirty="0">
                <a:solidFill>
                  <a:srgbClr val="FF0000"/>
                </a:solidFill>
                <a:latin typeface="ＭＳ Ｐゴシック" pitchFamily="50" charset="-128"/>
              </a:rPr>
              <a:t>政治（法律）と切り離しては成り立ちません</a:t>
            </a:r>
          </a:p>
          <a:p>
            <a:endParaRPr lang="ja-JP" altLang="en-US" sz="2400" spc="-300" dirty="0">
              <a:solidFill>
                <a:srgbClr val="FF0000"/>
              </a:solidFill>
            </a:endParaRPr>
          </a:p>
        </p:txBody>
      </p:sp>
      <p:sp>
        <p:nvSpPr>
          <p:cNvPr id="5" name="正方形/長方形 4"/>
          <p:cNvSpPr/>
          <p:nvPr/>
        </p:nvSpPr>
        <p:spPr>
          <a:xfrm>
            <a:off x="670755" y="5684282"/>
            <a:ext cx="7542783" cy="913070"/>
          </a:xfrm>
          <a:prstGeom prst="rect">
            <a:avLst/>
          </a:prstGeom>
        </p:spPr>
        <p:txBody>
          <a:bodyPr wrap="square">
            <a:spAutoFit/>
          </a:bodyPr>
          <a:lstStyle/>
          <a:p>
            <a:pPr eaLnBrk="1" hangingPunct="1">
              <a:lnSpc>
                <a:spcPts val="1600"/>
              </a:lnSpc>
            </a:pPr>
            <a:r>
              <a:rPr lang="ja-JP" altLang="en-US" sz="1200" dirty="0">
                <a:solidFill>
                  <a:schemeClr val="tx1"/>
                </a:solidFill>
                <a:latin typeface="HG丸ｺﾞｼｯｸM-PRO" panose="020F0600000000000000" pitchFamily="50" charset="-128"/>
                <a:ea typeface="HG丸ｺﾞｼｯｸM-PRO" panose="020F0600000000000000" pitchFamily="50" charset="-128"/>
              </a:rPr>
              <a:t>議会制民主主義では、国民選挙によって選ばれた国会議員が国民の代表として、国会の場で法律の改廃や予算等を決める仕組みとなっています。自分たちの置かれている状況がよくわかっている人を、</a:t>
            </a:r>
            <a:r>
              <a:rPr lang="ja-JP" altLang="en-US" sz="1200" dirty="0">
                <a:solidFill>
                  <a:srgbClr val="FF0000"/>
                </a:solidFill>
                <a:latin typeface="HG丸ｺﾞｼｯｸM-PRO" panose="020F0600000000000000" pitchFamily="50" charset="-128"/>
                <a:ea typeface="HG丸ｺﾞｼｯｸM-PRO" panose="020F0600000000000000" pitchFamily="50" charset="-128"/>
              </a:rPr>
              <a:t>物事が決まる場に送り込む</a:t>
            </a:r>
            <a:r>
              <a:rPr lang="ja-JP" altLang="en-US" sz="1200" dirty="0">
                <a:solidFill>
                  <a:schemeClr val="tx1"/>
                </a:solidFill>
                <a:latin typeface="HG丸ｺﾞｼｯｸM-PRO" panose="020F0600000000000000" pitchFamily="50" charset="-128"/>
                <a:ea typeface="HG丸ｺﾞｼｯｸM-PRO" panose="020F0600000000000000" pitchFamily="50" charset="-128"/>
              </a:rPr>
              <a:t>ことで、電機産業やそこで働く組合員の目線で迅速・適切な対応を取ってもらうことができるようになります。</a:t>
            </a:r>
          </a:p>
        </p:txBody>
      </p:sp>
      <p:cxnSp>
        <p:nvCxnSpPr>
          <p:cNvPr id="6" name="直線矢印コネクタ 5"/>
          <p:cNvCxnSpPr/>
          <p:nvPr/>
        </p:nvCxnSpPr>
        <p:spPr bwMode="auto">
          <a:xfrm>
            <a:off x="1550548" y="5068582"/>
            <a:ext cx="5499282" cy="0"/>
          </a:xfrm>
          <a:prstGeom prst="straightConnector1">
            <a:avLst/>
          </a:prstGeom>
          <a:ln w="241300">
            <a:solidFill>
              <a:srgbClr val="FFC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bwMode="auto">
          <a:xfrm>
            <a:off x="1550548" y="2785624"/>
            <a:ext cx="6336894" cy="0"/>
          </a:xfrm>
          <a:prstGeom prst="straightConnector1">
            <a:avLst/>
          </a:prstGeom>
          <a:ln w="241300">
            <a:solidFill>
              <a:srgbClr val="FFC000"/>
            </a:solidFill>
            <a:tailEnd type="none" w="sm" len="sm"/>
          </a:ln>
        </p:spPr>
        <p:style>
          <a:lnRef idx="1">
            <a:schemeClr val="accent1"/>
          </a:lnRef>
          <a:fillRef idx="0">
            <a:schemeClr val="accent1"/>
          </a:fillRef>
          <a:effectRef idx="0">
            <a:schemeClr val="accent1"/>
          </a:effectRef>
          <a:fontRef idx="minor">
            <a:schemeClr val="tx1"/>
          </a:fontRef>
        </p:style>
      </p:cxnSp>
      <p:sp>
        <p:nvSpPr>
          <p:cNvPr id="8" name="円弧 7"/>
          <p:cNvSpPr/>
          <p:nvPr/>
        </p:nvSpPr>
        <p:spPr bwMode="auto">
          <a:xfrm>
            <a:off x="7422452" y="1819656"/>
            <a:ext cx="879738" cy="845244"/>
          </a:xfrm>
          <a:prstGeom prst="arc">
            <a:avLst/>
          </a:prstGeom>
          <a:ln w="241300">
            <a:solidFill>
              <a:srgbClr val="FFC000"/>
            </a:solidFill>
            <a:tailEnd type="none" w="sm"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cxnSp>
        <p:nvCxnSpPr>
          <p:cNvPr id="9" name="直線矢印コネクタ 8"/>
          <p:cNvCxnSpPr/>
          <p:nvPr/>
        </p:nvCxnSpPr>
        <p:spPr bwMode="auto">
          <a:xfrm>
            <a:off x="1550548" y="1660551"/>
            <a:ext cx="4746761" cy="1"/>
          </a:xfrm>
          <a:prstGeom prst="straightConnector1">
            <a:avLst/>
          </a:prstGeom>
          <a:ln w="241300">
            <a:solidFill>
              <a:srgbClr val="FFC000"/>
            </a:solidFill>
            <a:tailEnd type="triangle" w="sm" len="sm"/>
          </a:ln>
        </p:spPr>
        <p:style>
          <a:lnRef idx="1">
            <a:schemeClr val="accent1"/>
          </a:lnRef>
          <a:fillRef idx="0">
            <a:schemeClr val="accent1"/>
          </a:fillRef>
          <a:effectRef idx="0">
            <a:schemeClr val="accent1"/>
          </a:effectRef>
          <a:fontRef idx="minor">
            <a:schemeClr val="tx1"/>
          </a:fontRef>
        </p:style>
      </p:cxnSp>
      <p:pic>
        <p:nvPicPr>
          <p:cNvPr id="10" name="Picture 52" descr="テレビ">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7940" y="1823618"/>
            <a:ext cx="580827" cy="55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8" descr="ご飯を食べる女の子">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6899" y="1962971"/>
            <a:ext cx="672950" cy="64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2" descr="パソコン女性">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03408" y="3293408"/>
            <a:ext cx="763482" cy="73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4" descr="ビル">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63568" y="2906377"/>
            <a:ext cx="734951" cy="70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4" descr="工場見学のイラスト">
            <a:hlinkClick r:id="rId11" tooltip="工場見学のイラスト"/>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5588" y="2481498"/>
            <a:ext cx="776482" cy="74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4" descr="バス運転手">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20720" y="4028515"/>
            <a:ext cx="884804" cy="84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ねぼすけ">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79205" y="4340914"/>
            <a:ext cx="960344" cy="9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角丸四角形吹き出し 46"/>
          <p:cNvSpPr/>
          <p:nvPr/>
        </p:nvSpPr>
        <p:spPr bwMode="auto">
          <a:xfrm>
            <a:off x="4741704" y="4906245"/>
            <a:ext cx="1243729" cy="449482"/>
          </a:xfrm>
          <a:prstGeom prst="wedgeRoundRectCallout">
            <a:avLst>
              <a:gd name="adj1" fmla="val -60118"/>
              <a:gd name="adj2" fmla="val -71602"/>
              <a:gd name="adj3" fmla="val 16667"/>
            </a:avLst>
          </a:prstGeom>
          <a:solidFill>
            <a:schemeClr val="bg1"/>
          </a:solidFill>
          <a:ln w="317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rgbClr val="FF0000"/>
                </a:solidFill>
              </a:rPr>
              <a:t>「道路交通法」</a:t>
            </a:r>
            <a:r>
              <a:rPr lang="ja-JP" altLang="en-US" sz="1200" dirty="0">
                <a:solidFill>
                  <a:prstClr val="black"/>
                </a:solidFill>
              </a:rPr>
              <a:t>を順守</a:t>
            </a:r>
          </a:p>
        </p:txBody>
      </p:sp>
      <p:pic>
        <p:nvPicPr>
          <p:cNvPr id="18" name="Picture 42" descr="おつきさま">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624913" y="4057314"/>
            <a:ext cx="663142" cy="63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0" descr="電車">
            <a:hlinkClick r:id="rId19"/>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857521" y="2371914"/>
            <a:ext cx="843367" cy="81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朝の目覚め">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50370" y="1263182"/>
            <a:ext cx="873039" cy="83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角丸四角形吹き出し 52"/>
          <p:cNvSpPr/>
          <p:nvPr/>
        </p:nvSpPr>
        <p:spPr bwMode="auto">
          <a:xfrm>
            <a:off x="2238712" y="1435811"/>
            <a:ext cx="1114792" cy="493334"/>
          </a:xfrm>
          <a:prstGeom prst="wedgeRoundRectCallout">
            <a:avLst>
              <a:gd name="adj1" fmla="val 35354"/>
              <a:gd name="adj2" fmla="val 78303"/>
              <a:gd name="adj3" fmla="val 16667"/>
            </a:avLst>
          </a:prstGeom>
          <a:solidFill>
            <a:schemeClr val="bg1"/>
          </a:solidFill>
          <a:ln w="317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rgbClr val="FF0000"/>
                </a:solidFill>
              </a:rPr>
              <a:t>「放送法」</a:t>
            </a:r>
            <a:r>
              <a:rPr lang="ja-JP" altLang="en-US" sz="1200" dirty="0">
                <a:solidFill>
                  <a:prstClr val="black"/>
                </a:solidFill>
              </a:rPr>
              <a:t>に</a:t>
            </a:r>
            <a:endParaRPr lang="en-US" altLang="ja-JP" sz="1200" dirty="0">
              <a:solidFill>
                <a:prstClr val="black"/>
              </a:solidFill>
            </a:endParaRPr>
          </a:p>
          <a:p>
            <a:pPr algn="ctr">
              <a:defRPr/>
            </a:pPr>
            <a:r>
              <a:rPr lang="ja-JP" altLang="en-US" sz="1200" dirty="0">
                <a:solidFill>
                  <a:prstClr val="black"/>
                </a:solidFill>
              </a:rPr>
              <a:t>基づく番組</a:t>
            </a:r>
          </a:p>
        </p:txBody>
      </p:sp>
      <p:sp>
        <p:nvSpPr>
          <p:cNvPr id="22" name="角丸四角形吹き出し 53"/>
          <p:cNvSpPr/>
          <p:nvPr/>
        </p:nvSpPr>
        <p:spPr bwMode="auto">
          <a:xfrm>
            <a:off x="4090590" y="1435810"/>
            <a:ext cx="1392064" cy="449482"/>
          </a:xfrm>
          <a:prstGeom prst="wedgeRoundRectCallout">
            <a:avLst>
              <a:gd name="adj1" fmla="val 56449"/>
              <a:gd name="adj2" fmla="val 93458"/>
              <a:gd name="adj3" fmla="val 16667"/>
            </a:avLst>
          </a:prstGeom>
          <a:solidFill>
            <a:schemeClr val="bg1"/>
          </a:solidFill>
          <a:ln w="317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rgbClr val="FF0000"/>
                </a:solidFill>
              </a:rPr>
              <a:t>「食品衛生法」</a:t>
            </a:r>
            <a:r>
              <a:rPr lang="ja-JP" altLang="en-US" sz="1200" dirty="0">
                <a:solidFill>
                  <a:prstClr val="black"/>
                </a:solidFill>
              </a:rPr>
              <a:t>に</a:t>
            </a:r>
            <a:endParaRPr lang="en-US" altLang="ja-JP" sz="1200" dirty="0">
              <a:solidFill>
                <a:prstClr val="black"/>
              </a:solidFill>
            </a:endParaRPr>
          </a:p>
          <a:p>
            <a:pPr algn="ctr">
              <a:defRPr/>
            </a:pPr>
            <a:r>
              <a:rPr lang="ja-JP" altLang="en-US" sz="1200" dirty="0">
                <a:solidFill>
                  <a:prstClr val="black"/>
                </a:solidFill>
              </a:rPr>
              <a:t>基づいた食品</a:t>
            </a:r>
          </a:p>
        </p:txBody>
      </p:sp>
      <p:sp>
        <p:nvSpPr>
          <p:cNvPr id="23" name="角丸四角形吹き出し 54"/>
          <p:cNvSpPr/>
          <p:nvPr/>
        </p:nvSpPr>
        <p:spPr bwMode="auto">
          <a:xfrm>
            <a:off x="6402242" y="1435810"/>
            <a:ext cx="1393205" cy="449482"/>
          </a:xfrm>
          <a:prstGeom prst="wedgeRoundRectCallout">
            <a:avLst>
              <a:gd name="adj1" fmla="val 24623"/>
              <a:gd name="adj2" fmla="val 171927"/>
              <a:gd name="adj3" fmla="val 16667"/>
            </a:avLst>
          </a:prstGeom>
          <a:solidFill>
            <a:schemeClr val="bg1"/>
          </a:solidFill>
          <a:ln w="317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rgbClr val="FF0000"/>
                </a:solidFill>
              </a:rPr>
              <a:t>「鉄道事業法」</a:t>
            </a:r>
            <a:r>
              <a:rPr lang="ja-JP" altLang="en-US" sz="1200" dirty="0">
                <a:solidFill>
                  <a:prstClr val="black"/>
                </a:solidFill>
              </a:rPr>
              <a:t>に</a:t>
            </a:r>
            <a:endParaRPr lang="en-US" altLang="ja-JP" sz="1200" dirty="0">
              <a:solidFill>
                <a:prstClr val="black"/>
              </a:solidFill>
            </a:endParaRPr>
          </a:p>
          <a:p>
            <a:pPr algn="ctr">
              <a:defRPr/>
            </a:pPr>
            <a:r>
              <a:rPr lang="ja-JP" altLang="en-US" sz="1200" dirty="0">
                <a:solidFill>
                  <a:prstClr val="black"/>
                </a:solidFill>
              </a:rPr>
              <a:t>基づいた鉄道</a:t>
            </a:r>
          </a:p>
        </p:txBody>
      </p:sp>
      <p:sp>
        <p:nvSpPr>
          <p:cNvPr id="24" name="角丸四角形吹き出し 55"/>
          <p:cNvSpPr/>
          <p:nvPr/>
        </p:nvSpPr>
        <p:spPr bwMode="auto">
          <a:xfrm>
            <a:off x="5997091" y="3259353"/>
            <a:ext cx="1393205" cy="450578"/>
          </a:xfrm>
          <a:prstGeom prst="wedgeRoundRectCallout">
            <a:avLst>
              <a:gd name="adj1" fmla="val -37997"/>
              <a:gd name="adj2" fmla="val -85225"/>
              <a:gd name="adj3" fmla="val 16667"/>
            </a:avLst>
          </a:prstGeom>
          <a:solidFill>
            <a:schemeClr val="bg1"/>
          </a:solidFill>
          <a:ln w="317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rgbClr val="FF0000"/>
                </a:solidFill>
              </a:rPr>
              <a:t>「建築基準法」</a:t>
            </a:r>
            <a:r>
              <a:rPr lang="ja-JP" altLang="en-US" sz="1200" dirty="0">
                <a:solidFill>
                  <a:prstClr val="black"/>
                </a:solidFill>
              </a:rPr>
              <a:t>を</a:t>
            </a:r>
            <a:endParaRPr lang="en-US" altLang="ja-JP" sz="1200" dirty="0">
              <a:solidFill>
                <a:prstClr val="black"/>
              </a:solidFill>
            </a:endParaRPr>
          </a:p>
          <a:p>
            <a:pPr algn="ctr">
              <a:defRPr/>
            </a:pPr>
            <a:r>
              <a:rPr lang="ja-JP" altLang="en-US" sz="1200" dirty="0">
                <a:solidFill>
                  <a:prstClr val="black"/>
                </a:solidFill>
              </a:rPr>
              <a:t>満たす建物</a:t>
            </a:r>
          </a:p>
        </p:txBody>
      </p:sp>
      <p:sp>
        <p:nvSpPr>
          <p:cNvPr id="25" name="円弧 24"/>
          <p:cNvSpPr/>
          <p:nvPr/>
        </p:nvSpPr>
        <p:spPr bwMode="auto">
          <a:xfrm flipV="1">
            <a:off x="7422452" y="1940380"/>
            <a:ext cx="879738" cy="845244"/>
          </a:xfrm>
          <a:prstGeom prst="arc">
            <a:avLst/>
          </a:prstGeom>
          <a:ln w="241300">
            <a:solidFill>
              <a:srgbClr val="FFC000"/>
            </a:solidFill>
            <a:tailEnd type="none" w="sm"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26" name="円弧 25"/>
          <p:cNvSpPr/>
          <p:nvPr/>
        </p:nvSpPr>
        <p:spPr bwMode="auto">
          <a:xfrm rot="16200000">
            <a:off x="342271" y="3105440"/>
            <a:ext cx="2291623" cy="1634657"/>
          </a:xfrm>
          <a:prstGeom prst="arc">
            <a:avLst>
              <a:gd name="adj1" fmla="val 10665458"/>
              <a:gd name="adj2" fmla="val 328862"/>
            </a:avLst>
          </a:prstGeom>
          <a:ln w="241300">
            <a:solidFill>
              <a:srgbClr val="FFC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cxnSp>
        <p:nvCxnSpPr>
          <p:cNvPr id="27" name="直線コネクタ 26"/>
          <p:cNvCxnSpPr>
            <a:stCxn id="8" idx="2"/>
          </p:cNvCxnSpPr>
          <p:nvPr/>
        </p:nvCxnSpPr>
        <p:spPr bwMode="auto">
          <a:xfrm>
            <a:off x="8302190" y="2242278"/>
            <a:ext cx="0" cy="208855"/>
          </a:xfrm>
          <a:prstGeom prst="line">
            <a:avLst/>
          </a:prstGeom>
          <a:ln w="241300">
            <a:solidFill>
              <a:srgbClr val="FFC000"/>
            </a:solidFill>
            <a:tailEnd type="none" w="sm" len="sm"/>
          </a:ln>
        </p:spPr>
        <p:style>
          <a:lnRef idx="1">
            <a:schemeClr val="accent1"/>
          </a:lnRef>
          <a:fillRef idx="0">
            <a:schemeClr val="accent1"/>
          </a:fillRef>
          <a:effectRef idx="0">
            <a:schemeClr val="accent1"/>
          </a:effectRef>
          <a:fontRef idx="minor">
            <a:schemeClr val="tx1"/>
          </a:fontRef>
        </p:style>
      </p:cxnSp>
      <p:sp>
        <p:nvSpPr>
          <p:cNvPr id="28" name="角丸四角形吹き出し 60"/>
          <p:cNvSpPr/>
          <p:nvPr/>
        </p:nvSpPr>
        <p:spPr bwMode="auto">
          <a:xfrm>
            <a:off x="7530331" y="3209508"/>
            <a:ext cx="1290141" cy="450578"/>
          </a:xfrm>
          <a:prstGeom prst="wedgeRoundRectCallout">
            <a:avLst>
              <a:gd name="adj1" fmla="val 25124"/>
              <a:gd name="adj2" fmla="val -153272"/>
              <a:gd name="adj3" fmla="val 16667"/>
            </a:avLst>
          </a:prstGeom>
          <a:solidFill>
            <a:schemeClr val="bg1"/>
          </a:solidFill>
          <a:ln w="317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rgbClr val="FF0000"/>
                </a:solidFill>
              </a:rPr>
              <a:t>「児童福祉法」</a:t>
            </a:r>
            <a:r>
              <a:rPr lang="ja-JP" altLang="en-US" sz="1200" dirty="0">
                <a:solidFill>
                  <a:prstClr val="black"/>
                </a:solidFill>
              </a:rPr>
              <a:t>に</a:t>
            </a:r>
            <a:endParaRPr lang="en-US" altLang="ja-JP" sz="1200" dirty="0">
              <a:solidFill>
                <a:prstClr val="black"/>
              </a:solidFill>
            </a:endParaRPr>
          </a:p>
          <a:p>
            <a:pPr algn="ctr">
              <a:defRPr/>
            </a:pPr>
            <a:r>
              <a:rPr lang="ja-JP" altLang="en-US" sz="1200" dirty="0">
                <a:solidFill>
                  <a:prstClr val="black"/>
                </a:solidFill>
              </a:rPr>
              <a:t>基づいた保育園</a:t>
            </a:r>
            <a:endParaRPr lang="en-US" altLang="ja-JP" sz="1200" dirty="0">
              <a:solidFill>
                <a:prstClr val="black"/>
              </a:solidFill>
            </a:endParaRPr>
          </a:p>
        </p:txBody>
      </p:sp>
      <p:pic>
        <p:nvPicPr>
          <p:cNvPr id="29" name="Picture 8"/>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3508" y="1878064"/>
            <a:ext cx="833396" cy="816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12" descr="https://encrypted-tbn2.gstatic.com/images?q=tbn:ANd9GcSp9qq0ATqfVNN65FGzsJ8SYVydRkzS0nnWl-h5d_uvWrVgXCYZYMtd7y4">
            <a:hlinkClick r:id="rId24"/>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709214" y="3209508"/>
            <a:ext cx="818024" cy="78093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1" name="角丸四角形吹き出し 64"/>
          <p:cNvSpPr/>
          <p:nvPr/>
        </p:nvSpPr>
        <p:spPr bwMode="auto">
          <a:xfrm>
            <a:off x="3541753" y="2346705"/>
            <a:ext cx="1244869" cy="423170"/>
          </a:xfrm>
          <a:prstGeom prst="wedgeRoundRectCallout">
            <a:avLst>
              <a:gd name="adj1" fmla="val -26193"/>
              <a:gd name="adj2" fmla="val 167404"/>
              <a:gd name="adj3" fmla="val 16667"/>
            </a:avLst>
          </a:prstGeom>
          <a:solidFill>
            <a:schemeClr val="bg1"/>
          </a:solidFill>
          <a:ln w="317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rgbClr val="FF0000"/>
                </a:solidFill>
              </a:rPr>
              <a:t>「労働基準法」</a:t>
            </a:r>
            <a:r>
              <a:rPr lang="ja-JP" altLang="en-US" sz="1200" dirty="0">
                <a:solidFill>
                  <a:prstClr val="black"/>
                </a:solidFill>
              </a:rPr>
              <a:t>に基づく仕事</a:t>
            </a:r>
          </a:p>
        </p:txBody>
      </p:sp>
      <p:pic>
        <p:nvPicPr>
          <p:cNvPr id="32" name="Picture 20" descr="https://encrypted-tbn2.gstatic.com/images?q=tbn:ANd9GcS-gMKLomtTyfbT85tEJSvGVfMFeFrLA3-swZpXnWScsjY2G6okzIfN-A">
            <a:hlinkClick r:id="rId26"/>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878420" y="3954883"/>
            <a:ext cx="626979" cy="951362"/>
          </a:xfrm>
          <a:prstGeom prst="rect">
            <a:avLst/>
          </a:prstGeom>
          <a:noFill/>
          <a:extLst>
            <a:ext uri="{909E8E84-426E-40DD-AFC4-6F175D3DCCD1}">
              <a14:hiddenFill xmlns:a14="http://schemas.microsoft.com/office/drawing/2010/main">
                <a:solidFill>
                  <a:srgbClr val="FFFFFF"/>
                </a:solidFill>
              </a14:hiddenFill>
            </a:ext>
          </a:extLst>
        </p:spPr>
      </p:pic>
      <p:sp>
        <p:nvSpPr>
          <p:cNvPr id="33" name="角丸四角形吹き出し 66"/>
          <p:cNvSpPr/>
          <p:nvPr/>
        </p:nvSpPr>
        <p:spPr bwMode="auto">
          <a:xfrm>
            <a:off x="1681351" y="5068582"/>
            <a:ext cx="1668994" cy="471407"/>
          </a:xfrm>
          <a:prstGeom prst="wedgeRoundRectCallout">
            <a:avLst>
              <a:gd name="adj1" fmla="val 29462"/>
              <a:gd name="adj2" fmla="val -95784"/>
              <a:gd name="adj3" fmla="val 16667"/>
            </a:avLst>
          </a:prstGeom>
          <a:solidFill>
            <a:schemeClr val="bg1"/>
          </a:solidFill>
          <a:ln w="317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rgbClr val="FF0000"/>
                </a:solidFill>
              </a:rPr>
              <a:t>「消費税法」</a:t>
            </a:r>
            <a:r>
              <a:rPr lang="ja-JP" altLang="en-US" sz="1200" dirty="0">
                <a:solidFill>
                  <a:prstClr val="black"/>
                </a:solidFill>
              </a:rPr>
              <a:t>に</a:t>
            </a:r>
            <a:endParaRPr lang="en-US" altLang="ja-JP" sz="1200" dirty="0">
              <a:solidFill>
                <a:prstClr val="black"/>
              </a:solidFill>
            </a:endParaRPr>
          </a:p>
          <a:p>
            <a:pPr algn="ctr">
              <a:defRPr/>
            </a:pPr>
            <a:r>
              <a:rPr lang="ja-JP" altLang="en-US" sz="1200" dirty="0">
                <a:solidFill>
                  <a:prstClr val="black"/>
                </a:solidFill>
              </a:rPr>
              <a:t>従ってお買いもの</a:t>
            </a:r>
          </a:p>
        </p:txBody>
      </p:sp>
      <p:pic>
        <p:nvPicPr>
          <p:cNvPr id="34" name="Picture 2" descr="X:\創ルンですPlus\part04\03－平和・環境\GIF\03-03.gif"/>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277077" y="3712255"/>
            <a:ext cx="896752" cy="862500"/>
          </a:xfrm>
          <a:prstGeom prst="rect">
            <a:avLst/>
          </a:prstGeom>
          <a:noFill/>
          <a:extLst>
            <a:ext uri="{909E8E84-426E-40DD-AFC4-6F175D3DCCD1}">
              <a14:hiddenFill xmlns:a14="http://schemas.microsoft.com/office/drawing/2010/main">
                <a:solidFill>
                  <a:srgbClr val="FFFFFF"/>
                </a:solidFill>
              </a14:hiddenFill>
            </a:ext>
          </a:extLst>
        </p:spPr>
      </p:pic>
      <p:sp>
        <p:nvSpPr>
          <p:cNvPr id="35" name="角丸四角形吹き出し 67"/>
          <p:cNvSpPr/>
          <p:nvPr/>
        </p:nvSpPr>
        <p:spPr bwMode="auto">
          <a:xfrm>
            <a:off x="1316967" y="2346705"/>
            <a:ext cx="1434957" cy="423170"/>
          </a:xfrm>
          <a:prstGeom prst="wedgeRoundRectCallout">
            <a:avLst>
              <a:gd name="adj1" fmla="val 36055"/>
              <a:gd name="adj2" fmla="val 113664"/>
              <a:gd name="adj3" fmla="val 16667"/>
            </a:avLst>
          </a:prstGeom>
          <a:solidFill>
            <a:schemeClr val="bg1"/>
          </a:solidFill>
          <a:ln w="317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rgbClr val="FF0000"/>
                </a:solidFill>
              </a:rPr>
              <a:t>「所得税法」</a:t>
            </a:r>
            <a:endParaRPr lang="en-US" altLang="ja-JP" sz="1200" b="1" dirty="0">
              <a:solidFill>
                <a:srgbClr val="FF0000"/>
              </a:solidFill>
            </a:endParaRPr>
          </a:p>
          <a:p>
            <a:pPr algn="ctr">
              <a:defRPr/>
            </a:pPr>
            <a:r>
              <a:rPr lang="ja-JP" altLang="en-US" sz="1200" dirty="0">
                <a:solidFill>
                  <a:prstClr val="black"/>
                </a:solidFill>
              </a:rPr>
              <a:t>に基づく納税</a:t>
            </a:r>
          </a:p>
        </p:txBody>
      </p:sp>
      <p:sp>
        <p:nvSpPr>
          <p:cNvPr id="36" name="角丸四角形吹き出し 68"/>
          <p:cNvSpPr/>
          <p:nvPr/>
        </p:nvSpPr>
        <p:spPr bwMode="auto">
          <a:xfrm>
            <a:off x="4266653" y="2878818"/>
            <a:ext cx="1314278" cy="803554"/>
          </a:xfrm>
          <a:prstGeom prst="wedgeRoundRectCallout">
            <a:avLst>
              <a:gd name="adj1" fmla="val 32114"/>
              <a:gd name="adj2" fmla="val 69339"/>
              <a:gd name="adj3" fmla="val 16667"/>
            </a:avLst>
          </a:prstGeom>
          <a:solidFill>
            <a:schemeClr val="bg1"/>
          </a:solidFill>
          <a:ln w="317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rgbClr val="FF0000"/>
                </a:solidFill>
              </a:rPr>
              <a:t>「電気事業法」</a:t>
            </a:r>
            <a:r>
              <a:rPr lang="ja-JP" altLang="en-US" sz="1200" dirty="0">
                <a:solidFill>
                  <a:schemeClr val="tx1"/>
                </a:solidFill>
              </a:rPr>
              <a:t>に基づいた電気の供給</a:t>
            </a:r>
          </a:p>
        </p:txBody>
      </p:sp>
      <p:pic>
        <p:nvPicPr>
          <p:cNvPr id="37" name="Picture 2" descr="C:\Users\nahata\AppData\Local\Temp\_AZTMP4_\154257_png_wi\154257.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661536" y="2949138"/>
            <a:ext cx="741872" cy="556404"/>
          </a:xfrm>
          <a:prstGeom prst="rect">
            <a:avLst/>
          </a:prstGeom>
          <a:noFill/>
          <a:extLst>
            <a:ext uri="{909E8E84-426E-40DD-AFC4-6F175D3DCCD1}">
              <a14:hiddenFill xmlns:a14="http://schemas.microsoft.com/office/drawing/2010/main">
                <a:solidFill>
                  <a:srgbClr val="FFFFFF"/>
                </a:solidFill>
              </a14:hiddenFill>
            </a:ext>
          </a:extLst>
        </p:spPr>
      </p:pic>
      <p:sp>
        <p:nvSpPr>
          <p:cNvPr id="38" name="タイトル 6"/>
          <p:cNvSpPr txBox="1">
            <a:spLocks/>
          </p:cNvSpPr>
          <p:nvPr/>
        </p:nvSpPr>
        <p:spPr>
          <a:xfrm>
            <a:off x="539552" y="72008"/>
            <a:ext cx="7818002" cy="692696"/>
          </a:xfrm>
          <a:prstGeom prst="rect">
            <a:avLst/>
          </a:prstGeom>
        </p:spPr>
        <p:txBody>
          <a:bodyPr>
            <a:normAutofit/>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0" lvl="1" algn="l"/>
            <a:r>
              <a:rPr lang="ja-JP" altLang="en-US" sz="2800" kern="0">
                <a:latin typeface="HGPｺﾞｼｯｸE" panose="020B0900000000000000" pitchFamily="50" charset="-128"/>
                <a:ea typeface="HGPｺﾞｼｯｸE" panose="020B0900000000000000" pitchFamily="50" charset="-128"/>
              </a:rPr>
              <a:t>　労働組合が政治に取り組むのはなぜ？</a:t>
            </a:r>
            <a:endParaRPr lang="ja-JP" altLang="en-US" sz="2800" kern="0" dirty="0"/>
          </a:p>
        </p:txBody>
      </p:sp>
    </p:spTree>
    <p:extLst>
      <p:ext uri="{BB962C8B-B14F-4D97-AF65-F5344CB8AC3E}">
        <p14:creationId xmlns:p14="http://schemas.microsoft.com/office/powerpoint/2010/main" val="142813593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9BDB918F-493A-4B36-85AE-9ACABE03F7BA}" type="slidenum">
              <a:rPr lang="en-US" altLang="ja-JP" smtClean="0"/>
              <a:pPr>
                <a:defRPr/>
              </a:pPr>
              <a:t>40</a:t>
            </a:fld>
            <a:endParaRPr lang="en-US" altLang="ja-JP" dirty="0"/>
          </a:p>
        </p:txBody>
      </p:sp>
      <p:pic>
        <p:nvPicPr>
          <p:cNvPr id="4" name="図 3"/>
          <p:cNvPicPr>
            <a:picLocks noChangeAspect="1"/>
          </p:cNvPicPr>
          <p:nvPr/>
        </p:nvPicPr>
        <p:blipFill>
          <a:blip r:embed="rId2"/>
          <a:stretch>
            <a:fillRect/>
          </a:stretch>
        </p:blipFill>
        <p:spPr>
          <a:xfrm>
            <a:off x="78474" y="620687"/>
            <a:ext cx="8958022" cy="5598481"/>
          </a:xfrm>
          <a:prstGeom prst="rect">
            <a:avLst/>
          </a:prstGeom>
        </p:spPr>
      </p:pic>
    </p:spTree>
    <p:extLst>
      <p:ext uri="{BB962C8B-B14F-4D97-AF65-F5344CB8AC3E}">
        <p14:creationId xmlns:p14="http://schemas.microsoft.com/office/powerpoint/2010/main" val="292817735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9BDB918F-493A-4B36-85AE-9ACABE03F7BA}" type="slidenum">
              <a:rPr lang="en-US" altLang="ja-JP" smtClean="0"/>
              <a:pPr>
                <a:defRPr/>
              </a:pPr>
              <a:t>41</a:t>
            </a:fld>
            <a:endParaRPr lang="en-US" altLang="ja-JP" dirty="0"/>
          </a:p>
        </p:txBody>
      </p:sp>
      <p:pic>
        <p:nvPicPr>
          <p:cNvPr id="3" name="図 2"/>
          <p:cNvPicPr>
            <a:picLocks noChangeAspect="1"/>
          </p:cNvPicPr>
          <p:nvPr/>
        </p:nvPicPr>
        <p:blipFill>
          <a:blip r:embed="rId3"/>
          <a:stretch>
            <a:fillRect/>
          </a:stretch>
        </p:blipFill>
        <p:spPr>
          <a:xfrm>
            <a:off x="153018" y="980728"/>
            <a:ext cx="8955486" cy="4824536"/>
          </a:xfrm>
          <a:prstGeom prst="rect">
            <a:avLst/>
          </a:prstGeom>
        </p:spPr>
      </p:pic>
    </p:spTree>
    <p:extLst>
      <p:ext uri="{BB962C8B-B14F-4D97-AF65-F5344CB8AC3E}">
        <p14:creationId xmlns:p14="http://schemas.microsoft.com/office/powerpoint/2010/main" val="373266163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9BDB918F-493A-4B36-85AE-9ACABE03F7BA}" type="slidenum">
              <a:rPr lang="en-US" altLang="ja-JP" smtClean="0"/>
              <a:pPr>
                <a:defRPr/>
              </a:pPr>
              <a:t>42</a:t>
            </a:fld>
            <a:endParaRPr lang="en-US" altLang="ja-JP" dirty="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365" y="188640"/>
            <a:ext cx="7903658"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932865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9BDB918F-493A-4B36-85AE-9ACABE03F7BA}" type="slidenum">
              <a:rPr lang="en-US" altLang="ja-JP" smtClean="0"/>
              <a:pPr>
                <a:defRPr/>
              </a:pPr>
              <a:t>43</a:t>
            </a:fld>
            <a:endParaRPr lang="en-US" altLang="ja-JP" dirty="0"/>
          </a:p>
        </p:txBody>
      </p:sp>
      <p:sp>
        <p:nvSpPr>
          <p:cNvPr id="4" name="テキスト プレースホルダ 10"/>
          <p:cNvSpPr txBox="1">
            <a:spLocks/>
          </p:cNvSpPr>
          <p:nvPr/>
        </p:nvSpPr>
        <p:spPr bwMode="auto">
          <a:xfrm>
            <a:off x="611560" y="2132013"/>
            <a:ext cx="7992888" cy="790575"/>
          </a:xfrm>
          <a:prstGeom prst="rect">
            <a:avLst/>
          </a:prstGeom>
          <a:noFill/>
          <a:ln>
            <a:noFill/>
          </a:ln>
          <a:extLst/>
        </p:spPr>
        <p:txBody>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defRPr/>
            </a:pPr>
            <a:r>
              <a:rPr lang="ja-JP" altLang="en-US" sz="4800" dirty="0">
                <a:latin typeface="+mn-ea"/>
              </a:rPr>
              <a:t>５．組織内議員・候補者</a:t>
            </a:r>
            <a:endParaRPr lang="en-US" altLang="ja-JP" sz="4800" dirty="0">
              <a:latin typeface="+mn-ea"/>
            </a:endParaRPr>
          </a:p>
          <a:p>
            <a:pPr marL="0" indent="0" algn="r">
              <a:buNone/>
              <a:defRPr/>
            </a:pPr>
            <a:r>
              <a:rPr lang="ja-JP" altLang="en-US" sz="4800" dirty="0">
                <a:latin typeface="+mn-ea"/>
              </a:rPr>
              <a:t>公式サイトのご紹介</a:t>
            </a:r>
          </a:p>
        </p:txBody>
      </p:sp>
    </p:spTree>
    <p:extLst>
      <p:ext uri="{BB962C8B-B14F-4D97-AF65-F5344CB8AC3E}">
        <p14:creationId xmlns:p14="http://schemas.microsoft.com/office/powerpoint/2010/main" val="98093700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9BDB918F-493A-4B36-85AE-9ACABE03F7BA}" type="slidenum">
              <a:rPr lang="en-US" altLang="ja-JP" smtClean="0"/>
              <a:pPr>
                <a:defRPr/>
              </a:pPr>
              <a:t>44</a:t>
            </a:fld>
            <a:endParaRPr lang="en-US" altLang="ja-JP" dirty="0"/>
          </a:p>
        </p:txBody>
      </p:sp>
      <p:sp>
        <p:nvSpPr>
          <p:cNvPr id="3" name="正方形/長方形 2"/>
          <p:cNvSpPr/>
          <p:nvPr/>
        </p:nvSpPr>
        <p:spPr>
          <a:xfrm>
            <a:off x="179512" y="44624"/>
            <a:ext cx="8631143" cy="3785652"/>
          </a:xfrm>
          <a:prstGeom prst="rect">
            <a:avLst/>
          </a:prstGeom>
        </p:spPr>
        <p:txBody>
          <a:bodyPr wrap="square">
            <a:spAutoFit/>
          </a:bodyPr>
          <a:lstStyle/>
          <a:p>
            <a:r>
              <a:rPr lang="ja-JP" altLang="en-US" sz="2400" dirty="0"/>
              <a:t>≪電機連合組織内公認候補「浅野さとし」≫</a:t>
            </a:r>
            <a:endParaRPr lang="en-US" altLang="ja-JP" sz="2400" dirty="0"/>
          </a:p>
          <a:p>
            <a:r>
              <a:rPr lang="ja-JP" altLang="en-US" sz="2400" dirty="0"/>
              <a:t>　［公式サイト］　</a:t>
            </a:r>
            <a:r>
              <a:rPr lang="en-US" altLang="ja-JP" sz="2400" dirty="0">
                <a:hlinkClick r:id="rId2"/>
              </a:rPr>
              <a:t>http://asanosatoshi.com/</a:t>
            </a:r>
            <a:endParaRPr lang="en-US" altLang="ja-JP" sz="2400" dirty="0"/>
          </a:p>
          <a:p>
            <a:r>
              <a:rPr lang="ja-JP" altLang="en-US" sz="2400" dirty="0"/>
              <a:t>　</a:t>
            </a:r>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r>
              <a:rPr lang="ja-JP" altLang="en-US" sz="2400" dirty="0"/>
              <a:t>［</a:t>
            </a:r>
            <a:r>
              <a:rPr lang="en-US" altLang="ja-JP" sz="2400" dirty="0" err="1"/>
              <a:t>facebook</a:t>
            </a:r>
            <a:r>
              <a:rPr lang="ja-JP" altLang="en-US" sz="2400" dirty="0"/>
              <a:t>］　</a:t>
            </a:r>
            <a:r>
              <a:rPr lang="en-US" altLang="ja-JP" sz="2400" dirty="0">
                <a:hlinkClick r:id="rId3"/>
              </a:rPr>
              <a:t>https://www.facebook.com/satoshi.asano.564</a:t>
            </a:r>
            <a:endParaRPr lang="en-US" altLang="ja-JP" sz="2400" dirty="0"/>
          </a:p>
        </p:txBody>
      </p:sp>
      <p:pic>
        <p:nvPicPr>
          <p:cNvPr id="4" name="図 3"/>
          <p:cNvPicPr>
            <a:picLocks noChangeAspect="1"/>
          </p:cNvPicPr>
          <p:nvPr/>
        </p:nvPicPr>
        <p:blipFill>
          <a:blip r:embed="rId4"/>
          <a:stretch>
            <a:fillRect/>
          </a:stretch>
        </p:blipFill>
        <p:spPr>
          <a:xfrm>
            <a:off x="575439" y="892719"/>
            <a:ext cx="5542960" cy="2431732"/>
          </a:xfrm>
          <a:prstGeom prst="rect">
            <a:avLst/>
          </a:prstGeom>
        </p:spPr>
      </p:pic>
      <p:pic>
        <p:nvPicPr>
          <p:cNvPr id="5" name="図 4"/>
          <p:cNvPicPr>
            <a:picLocks noChangeAspect="1"/>
          </p:cNvPicPr>
          <p:nvPr/>
        </p:nvPicPr>
        <p:blipFill>
          <a:blip r:embed="rId5"/>
          <a:stretch>
            <a:fillRect/>
          </a:stretch>
        </p:blipFill>
        <p:spPr>
          <a:xfrm>
            <a:off x="575441" y="3821846"/>
            <a:ext cx="5750351" cy="2670411"/>
          </a:xfrm>
          <a:prstGeom prst="rect">
            <a:avLst/>
          </a:prstGeom>
        </p:spPr>
      </p:pic>
      <p:pic>
        <p:nvPicPr>
          <p:cNvPr id="6" name="図 5"/>
          <p:cNvPicPr>
            <a:picLocks noChangeAspect="1"/>
          </p:cNvPicPr>
          <p:nvPr/>
        </p:nvPicPr>
        <p:blipFill>
          <a:blip r:embed="rId6"/>
          <a:stretch>
            <a:fillRect/>
          </a:stretch>
        </p:blipFill>
        <p:spPr>
          <a:xfrm>
            <a:off x="6409011" y="3821846"/>
            <a:ext cx="1802140" cy="2216667"/>
          </a:xfrm>
          <a:prstGeom prst="rect">
            <a:avLst/>
          </a:prstGeom>
        </p:spPr>
      </p:pic>
      <p:pic>
        <p:nvPicPr>
          <p:cNvPr id="7" name="図 6"/>
          <p:cNvPicPr>
            <a:picLocks noChangeAspect="1"/>
          </p:cNvPicPr>
          <p:nvPr/>
        </p:nvPicPr>
        <p:blipFill>
          <a:blip r:embed="rId7"/>
          <a:stretch>
            <a:fillRect/>
          </a:stretch>
        </p:blipFill>
        <p:spPr>
          <a:xfrm>
            <a:off x="6161291" y="1456344"/>
            <a:ext cx="2649364" cy="1868107"/>
          </a:xfrm>
          <a:prstGeom prst="rect">
            <a:avLst/>
          </a:prstGeom>
        </p:spPr>
      </p:pic>
      <p:sp>
        <p:nvSpPr>
          <p:cNvPr id="8" name="テキスト ボックス 7"/>
          <p:cNvSpPr txBox="1"/>
          <p:nvPr/>
        </p:nvSpPr>
        <p:spPr>
          <a:xfrm>
            <a:off x="6161291" y="836699"/>
            <a:ext cx="2649364" cy="646331"/>
          </a:xfrm>
          <a:prstGeom prst="rect">
            <a:avLst/>
          </a:prstGeom>
          <a:noFill/>
        </p:spPr>
        <p:txBody>
          <a:bodyPr wrap="square" rtlCol="0">
            <a:spAutoFit/>
          </a:bodyPr>
          <a:lstStyle/>
          <a:p>
            <a:r>
              <a:rPr kumimoji="1" lang="ja-JP" altLang="en-US" dirty="0"/>
              <a:t>政策・</a:t>
            </a:r>
            <a:endParaRPr kumimoji="1" lang="en-US" altLang="ja-JP" dirty="0"/>
          </a:p>
          <a:p>
            <a:r>
              <a:rPr kumimoji="1" lang="ja-JP" altLang="en-US" dirty="0"/>
              <a:t>　プロフィール掲載</a:t>
            </a:r>
          </a:p>
        </p:txBody>
      </p:sp>
      <p:sp>
        <p:nvSpPr>
          <p:cNvPr id="9" name="テキスト ボックス 8"/>
          <p:cNvSpPr txBox="1"/>
          <p:nvPr/>
        </p:nvSpPr>
        <p:spPr>
          <a:xfrm>
            <a:off x="6409011" y="6038513"/>
            <a:ext cx="2292333" cy="369332"/>
          </a:xfrm>
          <a:prstGeom prst="rect">
            <a:avLst/>
          </a:prstGeom>
          <a:noFill/>
        </p:spPr>
        <p:txBody>
          <a:bodyPr wrap="square" rtlCol="0">
            <a:spAutoFit/>
          </a:bodyPr>
          <a:lstStyle/>
          <a:p>
            <a:r>
              <a:rPr kumimoji="1" lang="ja-JP" altLang="en-US" dirty="0"/>
              <a:t>活動報告が満載</a:t>
            </a:r>
          </a:p>
        </p:txBody>
      </p:sp>
    </p:spTree>
    <p:extLst>
      <p:ext uri="{BB962C8B-B14F-4D97-AF65-F5344CB8AC3E}">
        <p14:creationId xmlns:p14="http://schemas.microsoft.com/office/powerpoint/2010/main" val="268930773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9BDB918F-493A-4B36-85AE-9ACABE03F7BA}" type="slidenum">
              <a:rPr lang="en-US" altLang="ja-JP" smtClean="0"/>
              <a:pPr>
                <a:defRPr/>
              </a:pPr>
              <a:t>45</a:t>
            </a:fld>
            <a:endParaRPr lang="en-US" altLang="ja-JP" dirty="0"/>
          </a:p>
        </p:txBody>
      </p:sp>
      <p:sp>
        <p:nvSpPr>
          <p:cNvPr id="3" name="正方形/長方形 2"/>
          <p:cNvSpPr/>
          <p:nvPr/>
        </p:nvSpPr>
        <p:spPr>
          <a:xfrm>
            <a:off x="179512" y="44624"/>
            <a:ext cx="8631143" cy="1200329"/>
          </a:xfrm>
          <a:prstGeom prst="rect">
            <a:avLst/>
          </a:prstGeom>
        </p:spPr>
        <p:txBody>
          <a:bodyPr wrap="square">
            <a:spAutoFit/>
          </a:bodyPr>
          <a:lstStyle/>
          <a:p>
            <a:r>
              <a:rPr lang="ja-JP" altLang="en-US" sz="2400" dirty="0"/>
              <a:t>≪電機連合組織内議員≫</a:t>
            </a:r>
          </a:p>
          <a:p>
            <a:r>
              <a:rPr lang="ja-JP" altLang="en-US" sz="2400" dirty="0"/>
              <a:t>　大畠章宏 公式サイト </a:t>
            </a:r>
            <a:r>
              <a:rPr lang="en-US" altLang="ja-JP" sz="2400" dirty="0">
                <a:hlinkClick r:id="rId2"/>
              </a:rPr>
              <a:t>http://www.oohata.com/</a:t>
            </a:r>
            <a:endParaRPr lang="en-US" altLang="ja-JP" sz="2400" dirty="0"/>
          </a:p>
          <a:p>
            <a:r>
              <a:rPr lang="ja-JP" altLang="en-US" sz="2400" dirty="0"/>
              <a:t>　</a:t>
            </a:r>
            <a:endParaRPr lang="en-US" altLang="ja-JP" sz="2400" dirty="0"/>
          </a:p>
        </p:txBody>
      </p:sp>
      <p:pic>
        <p:nvPicPr>
          <p:cNvPr id="4" name="図 3"/>
          <p:cNvPicPr>
            <a:picLocks noChangeAspect="1"/>
          </p:cNvPicPr>
          <p:nvPr/>
        </p:nvPicPr>
        <p:blipFill>
          <a:blip r:embed="rId3"/>
          <a:stretch>
            <a:fillRect/>
          </a:stretch>
        </p:blipFill>
        <p:spPr>
          <a:xfrm>
            <a:off x="481170" y="871213"/>
            <a:ext cx="5566191" cy="2925175"/>
          </a:xfrm>
          <a:prstGeom prst="rect">
            <a:avLst/>
          </a:prstGeom>
        </p:spPr>
      </p:pic>
      <p:pic>
        <p:nvPicPr>
          <p:cNvPr id="5" name="図 4"/>
          <p:cNvPicPr>
            <a:picLocks noChangeAspect="1"/>
          </p:cNvPicPr>
          <p:nvPr/>
        </p:nvPicPr>
        <p:blipFill>
          <a:blip r:embed="rId4"/>
          <a:stretch>
            <a:fillRect/>
          </a:stretch>
        </p:blipFill>
        <p:spPr>
          <a:xfrm>
            <a:off x="6075642" y="899494"/>
            <a:ext cx="2559637" cy="2595237"/>
          </a:xfrm>
          <a:prstGeom prst="rect">
            <a:avLst/>
          </a:prstGeom>
        </p:spPr>
      </p:pic>
      <p:pic>
        <p:nvPicPr>
          <p:cNvPr id="6" name="図 5"/>
          <p:cNvPicPr>
            <a:picLocks noChangeAspect="1"/>
          </p:cNvPicPr>
          <p:nvPr/>
        </p:nvPicPr>
        <p:blipFill>
          <a:blip r:embed="rId5"/>
          <a:stretch>
            <a:fillRect/>
          </a:stretch>
        </p:blipFill>
        <p:spPr>
          <a:xfrm>
            <a:off x="5008441" y="3925476"/>
            <a:ext cx="3707044" cy="2459957"/>
          </a:xfrm>
          <a:prstGeom prst="rect">
            <a:avLst/>
          </a:prstGeom>
        </p:spPr>
      </p:pic>
      <p:pic>
        <p:nvPicPr>
          <p:cNvPr id="7" name="図 6"/>
          <p:cNvPicPr>
            <a:picLocks noChangeAspect="1"/>
          </p:cNvPicPr>
          <p:nvPr/>
        </p:nvPicPr>
        <p:blipFill>
          <a:blip r:embed="rId6"/>
          <a:stretch>
            <a:fillRect/>
          </a:stretch>
        </p:blipFill>
        <p:spPr>
          <a:xfrm>
            <a:off x="254927" y="3916049"/>
            <a:ext cx="4722829" cy="2378028"/>
          </a:xfrm>
          <a:prstGeom prst="rect">
            <a:avLst/>
          </a:prstGeom>
        </p:spPr>
      </p:pic>
    </p:spTree>
    <p:extLst>
      <p:ext uri="{BB962C8B-B14F-4D97-AF65-F5344CB8AC3E}">
        <p14:creationId xmlns:p14="http://schemas.microsoft.com/office/powerpoint/2010/main" val="420958374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9BDB918F-493A-4B36-85AE-9ACABE03F7BA}" type="slidenum">
              <a:rPr lang="en-US" altLang="ja-JP" smtClean="0"/>
              <a:pPr>
                <a:defRPr/>
              </a:pPr>
              <a:t>46</a:t>
            </a:fld>
            <a:endParaRPr lang="en-US" altLang="ja-JP" dirty="0"/>
          </a:p>
        </p:txBody>
      </p:sp>
      <p:sp>
        <p:nvSpPr>
          <p:cNvPr id="3" name="正方形/長方形 2"/>
          <p:cNvSpPr/>
          <p:nvPr/>
        </p:nvSpPr>
        <p:spPr>
          <a:xfrm>
            <a:off x="299899" y="44624"/>
            <a:ext cx="8069345" cy="830997"/>
          </a:xfrm>
          <a:prstGeom prst="rect">
            <a:avLst/>
          </a:prstGeom>
        </p:spPr>
        <p:txBody>
          <a:bodyPr wrap="square">
            <a:spAutoFit/>
          </a:bodyPr>
          <a:lstStyle/>
          <a:p>
            <a:r>
              <a:rPr lang="ja-JP" altLang="en-US" sz="2400" dirty="0"/>
              <a:t>≪電機連合組織内議員≫</a:t>
            </a:r>
          </a:p>
          <a:p>
            <a:r>
              <a:rPr lang="ja-JP" altLang="en-US" sz="2400" dirty="0"/>
              <a:t>　　石上俊雄 公式サイト </a:t>
            </a:r>
            <a:r>
              <a:rPr lang="en-US" altLang="ja-JP" sz="2400" dirty="0">
                <a:hlinkClick r:id="rId2"/>
              </a:rPr>
              <a:t>http://ishigamitoshio.com/</a:t>
            </a:r>
            <a:endParaRPr lang="en-US" altLang="ja-JP" sz="2400" dirty="0"/>
          </a:p>
        </p:txBody>
      </p:sp>
      <p:pic>
        <p:nvPicPr>
          <p:cNvPr id="4" name="図 3"/>
          <p:cNvPicPr>
            <a:picLocks noChangeAspect="1"/>
          </p:cNvPicPr>
          <p:nvPr/>
        </p:nvPicPr>
        <p:blipFill>
          <a:blip r:embed="rId3"/>
          <a:stretch>
            <a:fillRect/>
          </a:stretch>
        </p:blipFill>
        <p:spPr>
          <a:xfrm>
            <a:off x="127803" y="875621"/>
            <a:ext cx="4508428" cy="1596690"/>
          </a:xfrm>
          <a:prstGeom prst="rect">
            <a:avLst/>
          </a:prstGeom>
        </p:spPr>
      </p:pic>
      <p:pic>
        <p:nvPicPr>
          <p:cNvPr id="5" name="図 4"/>
          <p:cNvPicPr>
            <a:picLocks noChangeAspect="1"/>
          </p:cNvPicPr>
          <p:nvPr/>
        </p:nvPicPr>
        <p:blipFill>
          <a:blip r:embed="rId4"/>
          <a:stretch>
            <a:fillRect/>
          </a:stretch>
        </p:blipFill>
        <p:spPr>
          <a:xfrm>
            <a:off x="102953" y="2836432"/>
            <a:ext cx="4627545" cy="3254489"/>
          </a:xfrm>
          <a:prstGeom prst="rect">
            <a:avLst/>
          </a:prstGeom>
        </p:spPr>
      </p:pic>
      <p:pic>
        <p:nvPicPr>
          <p:cNvPr id="6" name="図 5"/>
          <p:cNvPicPr>
            <a:picLocks noChangeAspect="1"/>
          </p:cNvPicPr>
          <p:nvPr/>
        </p:nvPicPr>
        <p:blipFill>
          <a:blip r:embed="rId5"/>
          <a:stretch>
            <a:fillRect/>
          </a:stretch>
        </p:blipFill>
        <p:spPr>
          <a:xfrm>
            <a:off x="4640396" y="1595044"/>
            <a:ext cx="4251488" cy="1494266"/>
          </a:xfrm>
          <a:prstGeom prst="rect">
            <a:avLst/>
          </a:prstGeom>
        </p:spPr>
      </p:pic>
      <p:sp>
        <p:nvSpPr>
          <p:cNvPr id="7" name="テキスト ボックス 6"/>
          <p:cNvSpPr txBox="1"/>
          <p:nvPr/>
        </p:nvSpPr>
        <p:spPr>
          <a:xfrm>
            <a:off x="4730498" y="1221533"/>
            <a:ext cx="3922407" cy="369332"/>
          </a:xfrm>
          <a:prstGeom prst="rect">
            <a:avLst/>
          </a:prstGeom>
          <a:noFill/>
        </p:spPr>
        <p:txBody>
          <a:bodyPr wrap="square" rtlCol="0">
            <a:spAutoFit/>
          </a:bodyPr>
          <a:lstStyle/>
          <a:p>
            <a:r>
              <a:rPr kumimoji="1" lang="ja-JP" altLang="en-US" dirty="0"/>
              <a:t>安倍首相との議論も掲載しています</a:t>
            </a:r>
          </a:p>
        </p:txBody>
      </p:sp>
      <p:sp>
        <p:nvSpPr>
          <p:cNvPr id="8" name="テキスト ボックス 7"/>
          <p:cNvSpPr txBox="1"/>
          <p:nvPr/>
        </p:nvSpPr>
        <p:spPr>
          <a:xfrm>
            <a:off x="4951284" y="5444590"/>
            <a:ext cx="4157220" cy="646331"/>
          </a:xfrm>
          <a:prstGeom prst="rect">
            <a:avLst/>
          </a:prstGeom>
          <a:noFill/>
        </p:spPr>
        <p:txBody>
          <a:bodyPr wrap="square" rtlCol="0">
            <a:spAutoFit/>
          </a:bodyPr>
          <a:lstStyle/>
          <a:p>
            <a:r>
              <a:rPr kumimoji="1" lang="ja-JP" altLang="en-US" dirty="0"/>
              <a:t>石上政治顧問の軌跡をご覧ください</a:t>
            </a:r>
            <a:endParaRPr kumimoji="1" lang="en-US" altLang="ja-JP" dirty="0"/>
          </a:p>
          <a:p>
            <a:r>
              <a:rPr kumimoji="1" lang="ja-JP" altLang="en-US" dirty="0"/>
              <a:t>視聴回数上げよう</a:t>
            </a:r>
          </a:p>
        </p:txBody>
      </p:sp>
      <p:sp>
        <p:nvSpPr>
          <p:cNvPr id="9" name="テキスト ボックス 8"/>
          <p:cNvSpPr txBox="1"/>
          <p:nvPr/>
        </p:nvSpPr>
        <p:spPr>
          <a:xfrm>
            <a:off x="4415097" y="5180942"/>
            <a:ext cx="961534" cy="830997"/>
          </a:xfrm>
          <a:prstGeom prst="rect">
            <a:avLst/>
          </a:prstGeom>
          <a:noFill/>
        </p:spPr>
        <p:txBody>
          <a:bodyPr wrap="square" rtlCol="0">
            <a:spAutoFit/>
          </a:bodyPr>
          <a:lstStyle/>
          <a:p>
            <a:r>
              <a:rPr kumimoji="1" lang="ja-JP" altLang="en-US" sz="4800" dirty="0"/>
              <a:t>↜</a:t>
            </a:r>
          </a:p>
        </p:txBody>
      </p:sp>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7577" y="3274972"/>
            <a:ext cx="2738514" cy="1532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左右矢印 10"/>
          <p:cNvSpPr/>
          <p:nvPr/>
        </p:nvSpPr>
        <p:spPr>
          <a:xfrm>
            <a:off x="4730498" y="3816202"/>
            <a:ext cx="1747244" cy="443346"/>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055634" y="3578690"/>
            <a:ext cx="986132" cy="369332"/>
          </a:xfrm>
          <a:prstGeom prst="rect">
            <a:avLst/>
          </a:prstGeom>
          <a:noFill/>
        </p:spPr>
        <p:txBody>
          <a:bodyPr wrap="square" rtlCol="0">
            <a:spAutoFit/>
          </a:bodyPr>
          <a:lstStyle/>
          <a:p>
            <a:r>
              <a:rPr kumimoji="1" lang="ja-JP" altLang="en-US" b="1" dirty="0"/>
              <a:t>クリック</a:t>
            </a:r>
          </a:p>
        </p:txBody>
      </p:sp>
    </p:spTree>
    <p:extLst>
      <p:ext uri="{BB962C8B-B14F-4D97-AF65-F5344CB8AC3E}">
        <p14:creationId xmlns:p14="http://schemas.microsoft.com/office/powerpoint/2010/main" val="41412015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9BDB918F-493A-4B36-85AE-9ACABE03F7BA}" type="slidenum">
              <a:rPr lang="en-US" altLang="ja-JP" smtClean="0"/>
              <a:pPr>
                <a:defRPr/>
              </a:pPr>
              <a:t>47</a:t>
            </a:fld>
            <a:endParaRPr lang="en-US" altLang="ja-JP" dirty="0"/>
          </a:p>
        </p:txBody>
      </p:sp>
      <p:sp>
        <p:nvSpPr>
          <p:cNvPr id="3" name="正方形/長方形 2"/>
          <p:cNvSpPr/>
          <p:nvPr/>
        </p:nvSpPr>
        <p:spPr>
          <a:xfrm>
            <a:off x="240384" y="274172"/>
            <a:ext cx="8649092" cy="830997"/>
          </a:xfrm>
          <a:prstGeom prst="rect">
            <a:avLst/>
          </a:prstGeom>
        </p:spPr>
        <p:txBody>
          <a:bodyPr wrap="square">
            <a:spAutoFit/>
          </a:bodyPr>
          <a:lstStyle/>
          <a:p>
            <a:r>
              <a:rPr lang="ja-JP" altLang="en-US" sz="2400" dirty="0"/>
              <a:t>矢田</a:t>
            </a:r>
            <a:r>
              <a:rPr lang="ja-JP" altLang="en-US" sz="2400" dirty="0" err="1"/>
              <a:t>わか</a:t>
            </a:r>
            <a:r>
              <a:rPr lang="ja-JP" altLang="en-US" sz="2400" dirty="0"/>
              <a:t>子 公式サイト </a:t>
            </a:r>
            <a:r>
              <a:rPr lang="en-US" altLang="ja-JP" sz="2400" dirty="0">
                <a:hlinkClick r:id="rId2"/>
              </a:rPr>
              <a:t>http://yatawaka.com/</a:t>
            </a:r>
            <a:endParaRPr lang="en-US" altLang="ja-JP" sz="2400" dirty="0"/>
          </a:p>
          <a:p>
            <a:r>
              <a:rPr lang="ja-JP" altLang="en-US" sz="2400" dirty="0"/>
              <a:t>　　</a:t>
            </a:r>
            <a:r>
              <a:rPr lang="ja-JP" altLang="en-US" sz="2000" dirty="0">
                <a:solidFill>
                  <a:srgbClr val="FF0000"/>
                </a:solidFill>
              </a:rPr>
              <a:t>参議院本会議・内閣委員会・ＴＰＰ特別委員会での質問映像公開中</a:t>
            </a:r>
            <a:endParaRPr lang="en-US" altLang="ja-JP" sz="2000" dirty="0">
              <a:solidFill>
                <a:srgbClr val="FF0000"/>
              </a:solidFill>
            </a:endParaRPr>
          </a:p>
        </p:txBody>
      </p:sp>
      <p:pic>
        <p:nvPicPr>
          <p:cNvPr id="4" name="図 3"/>
          <p:cNvPicPr>
            <a:picLocks noChangeAspect="1"/>
          </p:cNvPicPr>
          <p:nvPr/>
        </p:nvPicPr>
        <p:blipFill>
          <a:blip r:embed="rId3"/>
          <a:stretch>
            <a:fillRect/>
          </a:stretch>
        </p:blipFill>
        <p:spPr>
          <a:xfrm>
            <a:off x="609456" y="1105169"/>
            <a:ext cx="7648423" cy="5202387"/>
          </a:xfrm>
          <a:prstGeom prst="rect">
            <a:avLst/>
          </a:prstGeom>
        </p:spPr>
      </p:pic>
    </p:spTree>
    <p:extLst>
      <p:ext uri="{BB962C8B-B14F-4D97-AF65-F5344CB8AC3E}">
        <p14:creationId xmlns:p14="http://schemas.microsoft.com/office/powerpoint/2010/main" val="301783504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タイトル 2"/>
          <p:cNvSpPr>
            <a:spLocks noGrp="1"/>
          </p:cNvSpPr>
          <p:nvPr>
            <p:ph type="title" idx="4294967295"/>
          </p:nvPr>
        </p:nvSpPr>
        <p:spPr>
          <a:xfrm>
            <a:off x="228600" y="1979613"/>
            <a:ext cx="8686800" cy="792162"/>
          </a:xfrm>
        </p:spPr>
        <p:txBody>
          <a:bodyPr anchor="t"/>
          <a:lstStyle/>
          <a:p>
            <a:pPr eaLnBrk="1" hangingPunct="1">
              <a:defRPr/>
            </a:pPr>
            <a:r>
              <a:rPr lang="ja-JP" altLang="en-US" sz="4800" b="1" dirty="0">
                <a:latin typeface="+mn-ea"/>
                <a:ea typeface="+mn-ea"/>
              </a:rPr>
              <a:t>ご清聴ありがとうございました。</a:t>
            </a:r>
            <a:endParaRPr lang="ja-JP" altLang="en-US" b="1" dirty="0">
              <a:latin typeface="+mn-ea"/>
              <a:ea typeface="+mn-ea"/>
            </a:endParaRPr>
          </a:p>
        </p:txBody>
      </p:sp>
      <p:sp>
        <p:nvSpPr>
          <p:cNvPr id="4" name="スライド番号プレースホルダ 3"/>
          <p:cNvSpPr>
            <a:spLocks noGrp="1"/>
          </p:cNvSpPr>
          <p:nvPr>
            <p:ph type="sldNum" sz="quarter" idx="10"/>
          </p:nvPr>
        </p:nvSpPr>
        <p:spPr/>
        <p:txBody>
          <a:bodyPr/>
          <a:lstStyle/>
          <a:p>
            <a:pPr>
              <a:defRPr/>
            </a:pPr>
            <a:fld id="{7C25A35B-8869-418D-99FE-319B5768A99F}" type="slidenum">
              <a:rPr lang="en-US" altLang="ja-JP" smtClean="0"/>
              <a:pPr>
                <a:defRPr/>
              </a:pPr>
              <a:t>48</a:t>
            </a:fld>
            <a:endParaRPr lang="en-US" altLang="ja-JP"/>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9BDB918F-493A-4B36-85AE-9ACABE03F7BA}" type="slidenum">
              <a:rPr lang="en-US" altLang="ja-JP" smtClean="0"/>
              <a:pPr>
                <a:defRPr/>
              </a:pPr>
              <a:t>5</a:t>
            </a:fld>
            <a:endParaRPr lang="en-US" altLang="ja-JP" dirty="0"/>
          </a:p>
        </p:txBody>
      </p:sp>
      <p:sp>
        <p:nvSpPr>
          <p:cNvPr id="3" name="円/楕円 57"/>
          <p:cNvSpPr/>
          <p:nvPr/>
        </p:nvSpPr>
        <p:spPr bwMode="auto">
          <a:xfrm>
            <a:off x="7524327" y="5774832"/>
            <a:ext cx="1152129" cy="534488"/>
          </a:xfrm>
          <a:prstGeom prst="ellipse">
            <a:avLst/>
          </a:prstGeom>
          <a:solidFill>
            <a:srgbClr val="FFCCCC"/>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eaLnBrk="0" hangingPunct="0"/>
            <a:endParaRPr kumimoji="1" lang="ja-JP" altLang="en-US" sz="2000" b="1" dirty="0">
              <a:solidFill>
                <a:schemeClr val="bg1"/>
              </a:solidFill>
            </a:endParaRPr>
          </a:p>
        </p:txBody>
      </p:sp>
      <p:sp>
        <p:nvSpPr>
          <p:cNvPr id="4" name="円/楕円 55"/>
          <p:cNvSpPr/>
          <p:nvPr/>
        </p:nvSpPr>
        <p:spPr bwMode="auto">
          <a:xfrm>
            <a:off x="5220072" y="5869579"/>
            <a:ext cx="1584176" cy="439741"/>
          </a:xfrm>
          <a:prstGeom prst="ellipse">
            <a:avLst/>
          </a:prstGeom>
          <a:solidFill>
            <a:srgbClr val="FFCCCC"/>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eaLnBrk="0" hangingPunct="0"/>
            <a:endParaRPr kumimoji="1" lang="ja-JP" altLang="en-US" sz="2000" b="1" dirty="0">
              <a:solidFill>
                <a:schemeClr val="bg1"/>
              </a:solidFill>
            </a:endParaRPr>
          </a:p>
        </p:txBody>
      </p:sp>
      <p:sp>
        <p:nvSpPr>
          <p:cNvPr id="5" name="テキスト ボックス 4"/>
          <p:cNvSpPr txBox="1"/>
          <p:nvPr/>
        </p:nvSpPr>
        <p:spPr>
          <a:xfrm>
            <a:off x="2042145" y="2341187"/>
            <a:ext cx="398655" cy="3960440"/>
          </a:xfrm>
          <a:prstGeom prst="rect">
            <a:avLst/>
          </a:prstGeom>
          <a:solidFill>
            <a:srgbClr val="02A3FC"/>
          </a:solidFill>
        </p:spPr>
        <p:txBody>
          <a:bodyPr vert="eaVert" wrap="square" lIns="90000" tIns="108000" bIns="108000" rtlCol="0">
            <a:spAutoFit/>
          </a:bodyPr>
          <a:lstStyle/>
          <a:p>
            <a:pPr algn="ctr"/>
            <a:r>
              <a:rPr kumimoji="1" lang="ja-JP" altLang="en-US" sz="1400" b="1" dirty="0">
                <a:solidFill>
                  <a:schemeClr val="bg1"/>
                </a:solidFill>
              </a:rPr>
              <a:t>政党・省庁</a:t>
            </a:r>
          </a:p>
        </p:txBody>
      </p:sp>
      <p:sp>
        <p:nvSpPr>
          <p:cNvPr id="6" name="右矢印 54"/>
          <p:cNvSpPr/>
          <p:nvPr/>
        </p:nvSpPr>
        <p:spPr bwMode="auto">
          <a:xfrm flipH="1">
            <a:off x="2383872" y="5797571"/>
            <a:ext cx="1540055" cy="449253"/>
          </a:xfrm>
          <a:prstGeom prst="rightArrow">
            <a:avLst>
              <a:gd name="adj1" fmla="val 32479"/>
              <a:gd name="adj2" fmla="val 50000"/>
            </a:avLst>
          </a:prstGeom>
          <a:gradFill>
            <a:gsLst>
              <a:gs pos="0">
                <a:srgbClr val="FF0000"/>
              </a:gs>
              <a:gs pos="25000">
                <a:srgbClr val="FFCCCC"/>
              </a:gs>
              <a:gs pos="100000">
                <a:srgbClr val="FFCCCC"/>
              </a:gs>
            </a:gsLst>
            <a:lin ang="10800000" scaled="0"/>
          </a:gradFill>
          <a:ln w="3175">
            <a:solidFill>
              <a:srgbClr val="02A3FC"/>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eaLnBrk="0" hangingPunct="0"/>
            <a:endParaRPr kumimoji="1" lang="ja-JP" altLang="en-US" sz="2000" b="1" dirty="0">
              <a:solidFill>
                <a:schemeClr val="bg1"/>
              </a:solidFill>
            </a:endParaRPr>
          </a:p>
        </p:txBody>
      </p:sp>
      <p:sp>
        <p:nvSpPr>
          <p:cNvPr id="7" name="円/楕円 53"/>
          <p:cNvSpPr/>
          <p:nvPr/>
        </p:nvSpPr>
        <p:spPr bwMode="auto">
          <a:xfrm>
            <a:off x="2674438" y="5718867"/>
            <a:ext cx="1368151" cy="576064"/>
          </a:xfrm>
          <a:prstGeom prst="ellipse">
            <a:avLst/>
          </a:prstGeom>
          <a:solidFill>
            <a:srgbClr val="FFCCCC"/>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eaLnBrk="0" hangingPunct="0"/>
            <a:endParaRPr kumimoji="1" lang="ja-JP" altLang="en-US" sz="2000" b="1" dirty="0">
              <a:solidFill>
                <a:schemeClr val="bg1"/>
              </a:solidFill>
            </a:endParaRPr>
          </a:p>
        </p:txBody>
      </p:sp>
      <p:sp>
        <p:nvSpPr>
          <p:cNvPr id="8" name="右矢印 51"/>
          <p:cNvSpPr/>
          <p:nvPr/>
        </p:nvSpPr>
        <p:spPr bwMode="auto">
          <a:xfrm flipH="1">
            <a:off x="2373435" y="3945602"/>
            <a:ext cx="2434472" cy="449253"/>
          </a:xfrm>
          <a:prstGeom prst="rightArrow">
            <a:avLst>
              <a:gd name="adj1" fmla="val 32479"/>
              <a:gd name="adj2" fmla="val 50000"/>
            </a:avLst>
          </a:prstGeom>
          <a:gradFill>
            <a:gsLst>
              <a:gs pos="0">
                <a:schemeClr val="tx2"/>
              </a:gs>
              <a:gs pos="25000">
                <a:schemeClr val="accent1">
                  <a:tint val="44500"/>
                  <a:satMod val="160000"/>
                </a:schemeClr>
              </a:gs>
              <a:gs pos="100000">
                <a:schemeClr val="accent1">
                  <a:tint val="23500"/>
                  <a:satMod val="160000"/>
                </a:schemeClr>
              </a:gs>
            </a:gsLst>
            <a:lin ang="10800000" scaled="0"/>
          </a:gradFill>
          <a:ln w="38100">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eaLnBrk="0" hangingPunct="0"/>
            <a:endParaRPr kumimoji="1" lang="ja-JP" altLang="en-US" sz="2000" b="1" dirty="0">
              <a:solidFill>
                <a:schemeClr val="bg1"/>
              </a:solidFill>
            </a:endParaRPr>
          </a:p>
        </p:txBody>
      </p:sp>
      <p:sp>
        <p:nvSpPr>
          <p:cNvPr id="9" name="右矢印 50"/>
          <p:cNvSpPr/>
          <p:nvPr/>
        </p:nvSpPr>
        <p:spPr bwMode="auto">
          <a:xfrm flipH="1">
            <a:off x="2379535" y="4788106"/>
            <a:ext cx="1856953" cy="449253"/>
          </a:xfrm>
          <a:prstGeom prst="rightArrow">
            <a:avLst>
              <a:gd name="adj1" fmla="val 32479"/>
              <a:gd name="adj2" fmla="val 50000"/>
            </a:avLst>
          </a:prstGeom>
          <a:gradFill>
            <a:gsLst>
              <a:gs pos="0">
                <a:srgbClr val="FF0000"/>
              </a:gs>
              <a:gs pos="25000">
                <a:srgbClr val="FFCCCC"/>
              </a:gs>
              <a:gs pos="100000">
                <a:srgbClr val="FFCCCC"/>
              </a:gs>
            </a:gsLst>
            <a:lin ang="10800000" scaled="0"/>
          </a:gradFill>
          <a:ln w="3175">
            <a:solidFill>
              <a:srgbClr val="02A3FC"/>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eaLnBrk="0" hangingPunct="0"/>
            <a:endParaRPr kumimoji="1" lang="ja-JP" altLang="en-US" sz="2000" b="1" dirty="0">
              <a:solidFill>
                <a:schemeClr val="bg1"/>
              </a:solidFill>
            </a:endParaRPr>
          </a:p>
        </p:txBody>
      </p:sp>
      <p:sp>
        <p:nvSpPr>
          <p:cNvPr id="10" name="右矢印 47"/>
          <p:cNvSpPr/>
          <p:nvPr/>
        </p:nvSpPr>
        <p:spPr bwMode="auto">
          <a:xfrm flipH="1">
            <a:off x="2379536" y="3359255"/>
            <a:ext cx="2434472" cy="449253"/>
          </a:xfrm>
          <a:prstGeom prst="rightArrow">
            <a:avLst>
              <a:gd name="adj1" fmla="val 32479"/>
              <a:gd name="adj2" fmla="val 50000"/>
            </a:avLst>
          </a:prstGeom>
          <a:gradFill>
            <a:gsLst>
              <a:gs pos="0">
                <a:schemeClr val="tx2"/>
              </a:gs>
              <a:gs pos="25000">
                <a:schemeClr val="accent1">
                  <a:tint val="44500"/>
                  <a:satMod val="160000"/>
                </a:schemeClr>
              </a:gs>
              <a:gs pos="100000">
                <a:schemeClr val="accent1">
                  <a:tint val="23500"/>
                  <a:satMod val="160000"/>
                </a:schemeClr>
              </a:gs>
            </a:gsLst>
            <a:lin ang="10800000" scaled="0"/>
          </a:gradFill>
          <a:ln w="38100">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eaLnBrk="0" hangingPunct="0"/>
            <a:endParaRPr kumimoji="1" lang="ja-JP" altLang="en-US" sz="2000" b="1" dirty="0">
              <a:solidFill>
                <a:schemeClr val="bg1"/>
              </a:solidFill>
            </a:endParaRPr>
          </a:p>
        </p:txBody>
      </p:sp>
      <p:sp>
        <p:nvSpPr>
          <p:cNvPr id="11" name="右矢印 15"/>
          <p:cNvSpPr/>
          <p:nvPr/>
        </p:nvSpPr>
        <p:spPr bwMode="auto">
          <a:xfrm flipH="1">
            <a:off x="2379536" y="2539901"/>
            <a:ext cx="2336480" cy="449253"/>
          </a:xfrm>
          <a:prstGeom prst="rightArrow">
            <a:avLst>
              <a:gd name="adj1" fmla="val 32479"/>
              <a:gd name="adj2" fmla="val 50000"/>
            </a:avLst>
          </a:prstGeom>
          <a:gradFill>
            <a:gsLst>
              <a:gs pos="0">
                <a:schemeClr val="tx2"/>
              </a:gs>
              <a:gs pos="25000">
                <a:schemeClr val="accent1">
                  <a:tint val="44500"/>
                  <a:satMod val="160000"/>
                </a:schemeClr>
              </a:gs>
              <a:gs pos="100000">
                <a:schemeClr val="accent1">
                  <a:tint val="23500"/>
                  <a:satMod val="160000"/>
                </a:schemeClr>
              </a:gs>
            </a:gsLst>
            <a:lin ang="10800000" scaled="0"/>
          </a:gradFill>
          <a:ln w="38100">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eaLnBrk="0" hangingPunct="0"/>
            <a:endParaRPr kumimoji="1" lang="ja-JP" altLang="en-US" sz="2000" b="1" dirty="0">
              <a:solidFill>
                <a:schemeClr val="bg1"/>
              </a:solidFill>
            </a:endParaRPr>
          </a:p>
        </p:txBody>
      </p:sp>
      <p:sp>
        <p:nvSpPr>
          <p:cNvPr id="12" name="円/楕円 46"/>
          <p:cNvSpPr/>
          <p:nvPr/>
        </p:nvSpPr>
        <p:spPr bwMode="auto">
          <a:xfrm>
            <a:off x="2736874" y="3318273"/>
            <a:ext cx="1368151" cy="576064"/>
          </a:xfrm>
          <a:prstGeom prst="ellipse">
            <a:avLst/>
          </a:prstGeom>
          <a:solidFill>
            <a:srgbClr val="DBEEF4"/>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eaLnBrk="0" hangingPunct="0"/>
            <a:endParaRPr kumimoji="1" lang="ja-JP" altLang="en-US" sz="2000" b="1" dirty="0">
              <a:solidFill>
                <a:schemeClr val="bg1"/>
              </a:solidFill>
            </a:endParaRPr>
          </a:p>
        </p:txBody>
      </p:sp>
      <p:sp>
        <p:nvSpPr>
          <p:cNvPr id="13" name="円/楕円 14"/>
          <p:cNvSpPr/>
          <p:nvPr/>
        </p:nvSpPr>
        <p:spPr bwMode="auto">
          <a:xfrm>
            <a:off x="2736875" y="2498413"/>
            <a:ext cx="1368151" cy="541657"/>
          </a:xfrm>
          <a:prstGeom prst="ellipse">
            <a:avLst/>
          </a:prstGeom>
          <a:solidFill>
            <a:srgbClr val="DBEEF4"/>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eaLnBrk="0" hangingPunct="0"/>
            <a:endParaRPr kumimoji="1" lang="ja-JP" altLang="en-US" sz="2000" b="1" dirty="0">
              <a:solidFill>
                <a:schemeClr val="bg1"/>
              </a:solidFill>
            </a:endParaRPr>
          </a:p>
        </p:txBody>
      </p:sp>
      <p:sp>
        <p:nvSpPr>
          <p:cNvPr id="14" name="タイトル 10"/>
          <p:cNvSpPr txBox="1">
            <a:spLocks/>
          </p:cNvSpPr>
          <p:nvPr/>
        </p:nvSpPr>
        <p:spPr>
          <a:xfrm>
            <a:off x="179512" y="136323"/>
            <a:ext cx="8436663" cy="578495"/>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r>
              <a:rPr lang="ja-JP" altLang="en-US" sz="3200" dirty="0"/>
              <a:t>電機連合の政策・制度実現に向けた取り組み</a:t>
            </a:r>
          </a:p>
        </p:txBody>
      </p:sp>
      <p:sp>
        <p:nvSpPr>
          <p:cNvPr id="15" name="サブタイトル 11"/>
          <p:cNvSpPr txBox="1">
            <a:spLocks/>
          </p:cNvSpPr>
          <p:nvPr/>
        </p:nvSpPr>
        <p:spPr>
          <a:xfrm>
            <a:off x="2286000" y="827903"/>
            <a:ext cx="6399608" cy="505172"/>
          </a:xfrm>
          <a:prstGeom prst="rect">
            <a:avLst/>
          </a:prstGeom>
        </p:spPr>
        <p:txBody>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3000"/>
              </a:lnSpc>
              <a:buNone/>
            </a:pPr>
            <a:r>
              <a:rPr lang="ja-JP" altLang="en-US" sz="2400" dirty="0"/>
              <a:t>電機連合の政策・制度活動の概観</a:t>
            </a:r>
          </a:p>
        </p:txBody>
      </p:sp>
      <p:sp>
        <p:nvSpPr>
          <p:cNvPr id="16" name="正方形/長方形 15"/>
          <p:cNvSpPr/>
          <p:nvPr/>
        </p:nvSpPr>
        <p:spPr>
          <a:xfrm>
            <a:off x="569337" y="1477091"/>
            <a:ext cx="7542783" cy="477375"/>
          </a:xfrm>
          <a:prstGeom prst="rect">
            <a:avLst/>
          </a:prstGeom>
        </p:spPr>
        <p:txBody>
          <a:bodyPr wrap="square">
            <a:spAutoFit/>
          </a:bodyPr>
          <a:lstStyle/>
          <a:p>
            <a:pPr eaLnBrk="1" hangingPunct="1">
              <a:lnSpc>
                <a:spcPts val="1600"/>
              </a:lnSpc>
            </a:pPr>
            <a:r>
              <a:rPr lang="ja-JP" altLang="en-US" sz="1200" dirty="0">
                <a:solidFill>
                  <a:schemeClr val="tx1"/>
                </a:solidFill>
                <a:latin typeface="HG丸ｺﾞｼｯｸM-PRO" panose="020F0600000000000000" pitchFamily="50" charset="-128"/>
                <a:ea typeface="HG丸ｺﾞｼｯｸM-PRO" panose="020F0600000000000000" pitchFamily="50" charset="-128"/>
              </a:rPr>
              <a:t>電機連合の政策・制度実現に向けた取り組み</a:t>
            </a:r>
            <a:r>
              <a:rPr lang="ja-JP" altLang="en-US" sz="1200" dirty="0">
                <a:latin typeface="HG丸ｺﾞｼｯｸM-PRO" panose="020F0600000000000000" pitchFamily="50" charset="-128"/>
                <a:ea typeface="HG丸ｺﾞｼｯｸM-PRO" panose="020F0600000000000000" pitchFamily="50" charset="-128"/>
              </a:rPr>
              <a:t>は５つの大きな流れがあります。なかでも、組織内議員・協力議員との連携と、政党・省庁との政策協議の特徴を紹介します。</a:t>
            </a:r>
            <a:endParaRPr lang="ja-JP" altLang="en-US" sz="1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7" name="テキスト ボックス 16"/>
          <p:cNvSpPr txBox="1"/>
          <p:nvPr/>
        </p:nvSpPr>
        <p:spPr>
          <a:xfrm>
            <a:off x="573525" y="2341187"/>
            <a:ext cx="614099" cy="3960440"/>
          </a:xfrm>
          <a:prstGeom prst="rect">
            <a:avLst/>
          </a:prstGeom>
          <a:solidFill>
            <a:srgbClr val="02A3FC"/>
          </a:solidFill>
        </p:spPr>
        <p:txBody>
          <a:bodyPr vert="eaVert" wrap="square" lIns="90000" tIns="108000" bIns="108000" rtlCol="0">
            <a:spAutoFit/>
          </a:bodyPr>
          <a:lstStyle/>
          <a:p>
            <a:r>
              <a:rPr kumimoji="1" lang="ja-JP" altLang="en-US" sz="1400" b="1" dirty="0">
                <a:solidFill>
                  <a:schemeClr val="bg1"/>
                </a:solidFill>
              </a:rPr>
              <a:t>組合員・家族の暮らしの向上、</a:t>
            </a:r>
            <a:endParaRPr kumimoji="1" lang="en-US" altLang="ja-JP" sz="1400" b="1" dirty="0">
              <a:solidFill>
                <a:schemeClr val="bg1"/>
              </a:solidFill>
            </a:endParaRPr>
          </a:p>
          <a:p>
            <a:r>
              <a:rPr lang="ja-JP" altLang="en-US" sz="1400" b="1" dirty="0">
                <a:solidFill>
                  <a:schemeClr val="bg1"/>
                </a:solidFill>
              </a:rPr>
              <a:t>国民生活の利便性向上、電機産業の活性化</a:t>
            </a:r>
            <a:endParaRPr kumimoji="1" lang="ja-JP" altLang="en-US" sz="1400" b="1" dirty="0">
              <a:solidFill>
                <a:schemeClr val="bg1"/>
              </a:solidFill>
            </a:endParaRPr>
          </a:p>
        </p:txBody>
      </p:sp>
      <p:sp>
        <p:nvSpPr>
          <p:cNvPr id="18" name="テキスト ボックス 17"/>
          <p:cNvSpPr txBox="1"/>
          <p:nvPr/>
        </p:nvSpPr>
        <p:spPr>
          <a:xfrm>
            <a:off x="1455681" y="2341187"/>
            <a:ext cx="398655" cy="3960440"/>
          </a:xfrm>
          <a:prstGeom prst="rect">
            <a:avLst/>
          </a:prstGeom>
          <a:solidFill>
            <a:srgbClr val="02A3FC"/>
          </a:solidFill>
        </p:spPr>
        <p:txBody>
          <a:bodyPr vert="eaVert" wrap="square" lIns="90000" tIns="108000" bIns="108000" rtlCol="0">
            <a:spAutoFit/>
          </a:bodyPr>
          <a:lstStyle/>
          <a:p>
            <a:pPr algn="ctr"/>
            <a:r>
              <a:rPr kumimoji="1" lang="ja-JP" altLang="en-US" sz="1400" b="1" dirty="0">
                <a:solidFill>
                  <a:schemeClr val="bg1"/>
                </a:solidFill>
              </a:rPr>
              <a:t>国会</a:t>
            </a:r>
          </a:p>
        </p:txBody>
      </p:sp>
      <p:pic>
        <p:nvPicPr>
          <p:cNvPr id="19" name="Picture 2" descr="X:\素材\ロゴ・題字・在版\ロゴ\08_その他\jcm_日本_logo_4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1152" y="3151155"/>
            <a:ext cx="622310" cy="409625"/>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2830928" y="3560780"/>
            <a:ext cx="1296143" cy="230832"/>
          </a:xfrm>
          <a:prstGeom prst="rect">
            <a:avLst/>
          </a:prstGeom>
          <a:noFill/>
        </p:spPr>
        <p:txBody>
          <a:bodyPr wrap="square" rtlCol="0">
            <a:spAutoFit/>
          </a:bodyPr>
          <a:lstStyle/>
          <a:p>
            <a:r>
              <a:rPr kumimoji="1" lang="ja-JP" altLang="en-US" sz="900" dirty="0"/>
              <a:t>政策・制度の取り組み</a:t>
            </a:r>
            <a:endParaRPr kumimoji="1" lang="en-US" altLang="ja-JP" sz="900" dirty="0"/>
          </a:p>
        </p:txBody>
      </p:sp>
      <p:pic>
        <p:nvPicPr>
          <p:cNvPr id="21" name="Picture 3" descr="X:\素材\ロゴ・題字・在版\ロゴ\08_その他\日本労働組合総連合会.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4627" y="2390093"/>
            <a:ext cx="273050" cy="273844"/>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p:cNvSpPr txBox="1"/>
          <p:nvPr/>
        </p:nvSpPr>
        <p:spPr>
          <a:xfrm>
            <a:off x="3220651" y="2347522"/>
            <a:ext cx="632824" cy="338554"/>
          </a:xfrm>
          <a:prstGeom prst="rect">
            <a:avLst/>
          </a:prstGeom>
          <a:noFill/>
        </p:spPr>
        <p:txBody>
          <a:bodyPr wrap="square" rtlCol="0">
            <a:spAutoFit/>
          </a:bodyPr>
          <a:lstStyle/>
          <a:p>
            <a:r>
              <a:rPr kumimoji="1" lang="ja-JP" altLang="en-US" sz="1600" b="1" dirty="0"/>
              <a:t>連合</a:t>
            </a:r>
          </a:p>
        </p:txBody>
      </p:sp>
      <p:sp>
        <p:nvSpPr>
          <p:cNvPr id="23" name="テキスト ボックス 22"/>
          <p:cNvSpPr txBox="1"/>
          <p:nvPr/>
        </p:nvSpPr>
        <p:spPr>
          <a:xfrm>
            <a:off x="2843809" y="2678125"/>
            <a:ext cx="1296143" cy="230832"/>
          </a:xfrm>
          <a:prstGeom prst="rect">
            <a:avLst/>
          </a:prstGeom>
          <a:noFill/>
        </p:spPr>
        <p:txBody>
          <a:bodyPr wrap="square" rtlCol="0">
            <a:spAutoFit/>
          </a:bodyPr>
          <a:lstStyle/>
          <a:p>
            <a:r>
              <a:rPr kumimoji="1" lang="ja-JP" altLang="en-US" sz="900" dirty="0"/>
              <a:t>政策・制度の取り組み</a:t>
            </a:r>
            <a:endParaRPr kumimoji="1" lang="en-US" altLang="ja-JP" sz="900" dirty="0"/>
          </a:p>
        </p:txBody>
      </p:sp>
      <p:sp>
        <p:nvSpPr>
          <p:cNvPr id="24" name="テキスト ボックス 23"/>
          <p:cNvSpPr txBox="1"/>
          <p:nvPr/>
        </p:nvSpPr>
        <p:spPr>
          <a:xfrm>
            <a:off x="3056263" y="4046277"/>
            <a:ext cx="792088" cy="246221"/>
          </a:xfrm>
          <a:prstGeom prst="rect">
            <a:avLst/>
          </a:prstGeom>
          <a:solidFill>
            <a:srgbClr val="DBEEF4"/>
          </a:solidFill>
        </p:spPr>
        <p:txBody>
          <a:bodyPr wrap="square" rtlCol="0">
            <a:spAutoFit/>
          </a:bodyPr>
          <a:lstStyle/>
          <a:p>
            <a:pPr algn="ctr"/>
            <a:r>
              <a:rPr kumimoji="1" lang="ja-JP" altLang="en-US" sz="1000" dirty="0"/>
              <a:t>工業会</a:t>
            </a:r>
            <a:endParaRPr kumimoji="1" lang="en-US" altLang="ja-JP" sz="1000" dirty="0"/>
          </a:p>
        </p:txBody>
      </p:sp>
      <p:sp>
        <p:nvSpPr>
          <p:cNvPr id="25" name="テキスト ボックス 24"/>
          <p:cNvSpPr txBox="1"/>
          <p:nvPr/>
        </p:nvSpPr>
        <p:spPr>
          <a:xfrm>
            <a:off x="2888992" y="4292498"/>
            <a:ext cx="1178954" cy="307777"/>
          </a:xfrm>
          <a:prstGeom prst="rect">
            <a:avLst/>
          </a:prstGeom>
          <a:noFill/>
        </p:spPr>
        <p:txBody>
          <a:bodyPr wrap="square" rtlCol="0">
            <a:spAutoFit/>
          </a:bodyPr>
          <a:lstStyle/>
          <a:p>
            <a:pPr algn="ctr"/>
            <a:r>
              <a:rPr lang="ja-JP" altLang="en-US" sz="700" dirty="0"/>
              <a:t>電機産業労使共通課題で</a:t>
            </a:r>
            <a:endParaRPr lang="en-US" altLang="ja-JP" sz="700" dirty="0"/>
          </a:p>
          <a:p>
            <a:pPr algn="ctr"/>
            <a:r>
              <a:rPr lang="ja-JP" altLang="en-US" sz="700" dirty="0"/>
              <a:t>連携</a:t>
            </a:r>
            <a:endParaRPr kumimoji="1" lang="en-US" altLang="ja-JP" sz="700" dirty="0"/>
          </a:p>
        </p:txBody>
      </p:sp>
      <p:sp>
        <p:nvSpPr>
          <p:cNvPr id="26" name="テキスト ボックス 25"/>
          <p:cNvSpPr txBox="1"/>
          <p:nvPr/>
        </p:nvSpPr>
        <p:spPr>
          <a:xfrm>
            <a:off x="2734560" y="5797571"/>
            <a:ext cx="1296143" cy="507831"/>
          </a:xfrm>
          <a:prstGeom prst="rect">
            <a:avLst/>
          </a:prstGeom>
          <a:noFill/>
        </p:spPr>
        <p:txBody>
          <a:bodyPr wrap="square" rtlCol="0">
            <a:spAutoFit/>
          </a:bodyPr>
          <a:lstStyle/>
          <a:p>
            <a:pPr algn="ctr"/>
            <a:r>
              <a:rPr kumimoji="1" lang="ja-JP" altLang="en-US" sz="900" b="1" dirty="0"/>
              <a:t>電機連合組織内議員（国会議員）の</a:t>
            </a:r>
            <a:endParaRPr kumimoji="1" lang="en-US" altLang="ja-JP" sz="900" b="1" dirty="0"/>
          </a:p>
          <a:p>
            <a:pPr algn="ctr"/>
            <a:r>
              <a:rPr kumimoji="1" lang="ja-JP" altLang="en-US" sz="900" b="1" dirty="0"/>
              <a:t>取り組み</a:t>
            </a:r>
            <a:endParaRPr kumimoji="1" lang="en-US" altLang="ja-JP" sz="900" b="1" dirty="0"/>
          </a:p>
        </p:txBody>
      </p:sp>
      <p:sp>
        <p:nvSpPr>
          <p:cNvPr id="27" name="テキスト ボックス 26"/>
          <p:cNvSpPr txBox="1"/>
          <p:nvPr/>
        </p:nvSpPr>
        <p:spPr>
          <a:xfrm>
            <a:off x="5364089" y="6039641"/>
            <a:ext cx="1296143" cy="230832"/>
          </a:xfrm>
          <a:prstGeom prst="rect">
            <a:avLst/>
          </a:prstGeom>
          <a:noFill/>
        </p:spPr>
        <p:txBody>
          <a:bodyPr wrap="square" rtlCol="0">
            <a:spAutoFit/>
          </a:bodyPr>
          <a:lstStyle/>
          <a:p>
            <a:pPr algn="ctr"/>
            <a:r>
              <a:rPr kumimoji="1" lang="ja-JP" altLang="en-US" sz="900" b="1" dirty="0"/>
              <a:t>の取り組み</a:t>
            </a:r>
            <a:endParaRPr kumimoji="1" lang="en-US" altLang="ja-JP" sz="900" b="1" dirty="0"/>
          </a:p>
        </p:txBody>
      </p:sp>
      <p:sp>
        <p:nvSpPr>
          <p:cNvPr id="28" name="テキスト ボックス 27"/>
          <p:cNvSpPr txBox="1"/>
          <p:nvPr/>
        </p:nvSpPr>
        <p:spPr>
          <a:xfrm>
            <a:off x="7464048" y="5797571"/>
            <a:ext cx="1296143" cy="461665"/>
          </a:xfrm>
          <a:prstGeom prst="rect">
            <a:avLst/>
          </a:prstGeom>
          <a:noFill/>
        </p:spPr>
        <p:txBody>
          <a:bodyPr wrap="square" rtlCol="0">
            <a:spAutoFit/>
          </a:bodyPr>
          <a:lstStyle/>
          <a:p>
            <a:pPr algn="ctr"/>
            <a:r>
              <a:rPr kumimoji="1" lang="ja-JP" altLang="en-US" sz="1200" b="1" dirty="0"/>
              <a:t>単組の</a:t>
            </a:r>
            <a:endParaRPr kumimoji="1" lang="en-US" altLang="ja-JP" sz="1200" b="1" dirty="0"/>
          </a:p>
          <a:p>
            <a:pPr algn="ctr"/>
            <a:r>
              <a:rPr kumimoji="1" lang="ja-JP" altLang="en-US" sz="1200" b="1" dirty="0"/>
              <a:t>取り組み</a:t>
            </a:r>
            <a:endParaRPr kumimoji="1" lang="en-US" altLang="ja-JP" sz="1200" b="1" dirty="0"/>
          </a:p>
        </p:txBody>
      </p:sp>
      <p:sp>
        <p:nvSpPr>
          <p:cNvPr id="29" name="テキスト ボックス 28"/>
          <p:cNvSpPr txBox="1"/>
          <p:nvPr/>
        </p:nvSpPr>
        <p:spPr>
          <a:xfrm>
            <a:off x="4788024" y="2367609"/>
            <a:ext cx="2376264" cy="261610"/>
          </a:xfrm>
          <a:prstGeom prst="rect">
            <a:avLst/>
          </a:prstGeom>
          <a:noFill/>
        </p:spPr>
        <p:txBody>
          <a:bodyPr wrap="square" rtlCol="0">
            <a:spAutoFit/>
          </a:bodyPr>
          <a:lstStyle/>
          <a:p>
            <a:pPr algn="ctr"/>
            <a:r>
              <a:rPr kumimoji="1" lang="ja-JP" altLang="en-US" sz="1100" b="1" dirty="0"/>
              <a:t>労働組合から見た</a:t>
            </a:r>
            <a:r>
              <a:rPr lang="ja-JP" altLang="en-US" sz="1100" b="1" dirty="0"/>
              <a:t>政策・制度課題</a:t>
            </a:r>
            <a:endParaRPr kumimoji="1" lang="en-US" altLang="ja-JP" sz="1100" b="1" dirty="0"/>
          </a:p>
        </p:txBody>
      </p:sp>
      <p:sp>
        <p:nvSpPr>
          <p:cNvPr id="30" name="正方形/長方形 29"/>
          <p:cNvSpPr/>
          <p:nvPr/>
        </p:nvSpPr>
        <p:spPr bwMode="auto">
          <a:xfrm>
            <a:off x="4644008" y="2341187"/>
            <a:ext cx="2664296" cy="3240360"/>
          </a:xfrm>
          <a:prstGeom prst="rect">
            <a:avLst/>
          </a:prstGeom>
          <a:noFill/>
          <a:ln w="9525">
            <a:solidFill>
              <a:srgbClr val="02A3FC"/>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eaLnBrk="0" hangingPunct="0"/>
            <a:endParaRPr kumimoji="1" lang="ja-JP" altLang="en-US" sz="2000" b="1" dirty="0">
              <a:solidFill>
                <a:schemeClr val="bg1"/>
              </a:solidFill>
            </a:endParaRPr>
          </a:p>
        </p:txBody>
      </p:sp>
      <p:sp>
        <p:nvSpPr>
          <p:cNvPr id="31" name="円/楕円 8"/>
          <p:cNvSpPr/>
          <p:nvPr/>
        </p:nvSpPr>
        <p:spPr bwMode="auto">
          <a:xfrm>
            <a:off x="4990454" y="2680031"/>
            <a:ext cx="720080" cy="273224"/>
          </a:xfrm>
          <a:prstGeom prst="ellipse">
            <a:avLst/>
          </a:prstGeom>
          <a:noFill/>
          <a:ln w="6350">
            <a:solidFill>
              <a:srgbClr val="31B6FD"/>
            </a:solid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ctr"/>
          <a:lstStyle/>
          <a:p>
            <a:pPr algn="ctr" eaLnBrk="0" hangingPunct="0"/>
            <a:r>
              <a:rPr kumimoji="1" lang="ja-JP" altLang="en-US" sz="600" b="1" dirty="0">
                <a:solidFill>
                  <a:schemeClr val="tx1"/>
                </a:solidFill>
              </a:rPr>
              <a:t>他産別組織</a:t>
            </a:r>
          </a:p>
        </p:txBody>
      </p:sp>
      <p:sp>
        <p:nvSpPr>
          <p:cNvPr id="32" name="テキスト ボックス 31"/>
          <p:cNvSpPr txBox="1"/>
          <p:nvPr/>
        </p:nvSpPr>
        <p:spPr>
          <a:xfrm>
            <a:off x="4824028" y="3087689"/>
            <a:ext cx="2304256" cy="261610"/>
          </a:xfrm>
          <a:prstGeom prst="rect">
            <a:avLst/>
          </a:prstGeom>
          <a:noFill/>
        </p:spPr>
        <p:txBody>
          <a:bodyPr wrap="square" rtlCol="0">
            <a:spAutoFit/>
          </a:bodyPr>
          <a:lstStyle/>
          <a:p>
            <a:pPr algn="ctr"/>
            <a:r>
              <a:rPr kumimoji="1" lang="ja-JP" altLang="en-US" sz="1100" b="1" dirty="0"/>
              <a:t>金属産業から見た</a:t>
            </a:r>
            <a:r>
              <a:rPr lang="ja-JP" altLang="en-US" sz="1100" b="1" dirty="0"/>
              <a:t>政策・制度課題</a:t>
            </a:r>
            <a:endParaRPr kumimoji="1" lang="en-US" altLang="ja-JP" sz="1100" b="1" dirty="0"/>
          </a:p>
        </p:txBody>
      </p:sp>
      <p:sp>
        <p:nvSpPr>
          <p:cNvPr id="33" name="正方形/長方形 32"/>
          <p:cNvSpPr/>
          <p:nvPr/>
        </p:nvSpPr>
        <p:spPr bwMode="auto">
          <a:xfrm>
            <a:off x="4716016" y="3061267"/>
            <a:ext cx="2520280" cy="2448272"/>
          </a:xfrm>
          <a:prstGeom prst="rect">
            <a:avLst/>
          </a:prstGeom>
          <a:noFill/>
          <a:ln w="9525">
            <a:solidFill>
              <a:srgbClr val="02A3FC"/>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eaLnBrk="0" hangingPunct="0"/>
            <a:endParaRPr kumimoji="1" lang="ja-JP" altLang="en-US" sz="2000" b="1" dirty="0">
              <a:solidFill>
                <a:schemeClr val="bg1"/>
              </a:solidFill>
            </a:endParaRPr>
          </a:p>
        </p:txBody>
      </p:sp>
      <p:sp>
        <p:nvSpPr>
          <p:cNvPr id="34" name="正方形/長方形 33"/>
          <p:cNvSpPr/>
          <p:nvPr/>
        </p:nvSpPr>
        <p:spPr bwMode="auto">
          <a:xfrm>
            <a:off x="4799444" y="3818476"/>
            <a:ext cx="2364844" cy="1619055"/>
          </a:xfrm>
          <a:prstGeom prst="rect">
            <a:avLst/>
          </a:prstGeom>
          <a:solidFill>
            <a:srgbClr val="FFCCCC"/>
          </a:solidFill>
          <a:ln w="9525">
            <a:solidFill>
              <a:srgbClr val="02A3FC"/>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eaLnBrk="0" hangingPunct="0"/>
            <a:endParaRPr kumimoji="1" lang="ja-JP" altLang="en-US" sz="2000" b="1" dirty="0">
              <a:solidFill>
                <a:schemeClr val="bg1"/>
              </a:solidFill>
            </a:endParaRPr>
          </a:p>
        </p:txBody>
      </p:sp>
      <p:sp>
        <p:nvSpPr>
          <p:cNvPr id="35" name="テキスト ボックス 34"/>
          <p:cNvSpPr txBox="1"/>
          <p:nvPr/>
        </p:nvSpPr>
        <p:spPr>
          <a:xfrm>
            <a:off x="4814008" y="3862653"/>
            <a:ext cx="2304256" cy="261610"/>
          </a:xfrm>
          <a:prstGeom prst="rect">
            <a:avLst/>
          </a:prstGeom>
          <a:noFill/>
        </p:spPr>
        <p:txBody>
          <a:bodyPr wrap="square" rtlCol="0">
            <a:spAutoFit/>
          </a:bodyPr>
          <a:lstStyle/>
          <a:p>
            <a:pPr algn="ctr"/>
            <a:r>
              <a:rPr lang="ja-JP" altLang="en-US" sz="1100" b="1" dirty="0">
                <a:solidFill>
                  <a:srgbClr val="C00000"/>
                </a:solidFill>
              </a:rPr>
              <a:t>電機</a:t>
            </a:r>
            <a:r>
              <a:rPr kumimoji="1" lang="ja-JP" altLang="en-US" sz="1100" b="1" dirty="0">
                <a:solidFill>
                  <a:srgbClr val="C00000"/>
                </a:solidFill>
              </a:rPr>
              <a:t>産業から見た</a:t>
            </a:r>
            <a:r>
              <a:rPr lang="ja-JP" altLang="en-US" sz="1100" b="1" dirty="0">
                <a:solidFill>
                  <a:srgbClr val="C00000"/>
                </a:solidFill>
              </a:rPr>
              <a:t>政策・制度課題</a:t>
            </a:r>
            <a:endParaRPr kumimoji="1" lang="en-US" altLang="ja-JP" sz="1100" b="1" dirty="0">
              <a:solidFill>
                <a:srgbClr val="C00000"/>
              </a:solidFill>
            </a:endParaRPr>
          </a:p>
        </p:txBody>
      </p:sp>
      <p:sp>
        <p:nvSpPr>
          <p:cNvPr id="36" name="円/楕円 35"/>
          <p:cNvSpPr/>
          <p:nvPr/>
        </p:nvSpPr>
        <p:spPr bwMode="auto">
          <a:xfrm>
            <a:off x="5960598" y="2687039"/>
            <a:ext cx="720080" cy="273224"/>
          </a:xfrm>
          <a:prstGeom prst="ellipse">
            <a:avLst/>
          </a:prstGeom>
          <a:noFill/>
          <a:ln w="6350">
            <a:solidFill>
              <a:srgbClr val="31B6FD"/>
            </a:solid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ctr"/>
          <a:lstStyle/>
          <a:p>
            <a:pPr algn="ctr" eaLnBrk="0" hangingPunct="0"/>
            <a:r>
              <a:rPr kumimoji="1" lang="ja-JP" altLang="en-US" sz="600" b="1" dirty="0">
                <a:solidFill>
                  <a:schemeClr val="tx1"/>
                </a:solidFill>
              </a:rPr>
              <a:t>他産別組織</a:t>
            </a:r>
          </a:p>
        </p:txBody>
      </p:sp>
      <p:sp>
        <p:nvSpPr>
          <p:cNvPr id="37" name="円/楕円 37"/>
          <p:cNvSpPr/>
          <p:nvPr/>
        </p:nvSpPr>
        <p:spPr bwMode="auto">
          <a:xfrm>
            <a:off x="4990454" y="3376634"/>
            <a:ext cx="949697" cy="273224"/>
          </a:xfrm>
          <a:prstGeom prst="ellipse">
            <a:avLst/>
          </a:prstGeom>
          <a:noFill/>
          <a:ln w="6350">
            <a:solidFill>
              <a:srgbClr val="31B6FD"/>
            </a:solid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ctr"/>
          <a:lstStyle/>
          <a:p>
            <a:pPr algn="ctr" eaLnBrk="0" hangingPunct="0"/>
            <a:r>
              <a:rPr kumimoji="1" lang="ja-JP" altLang="en-US" sz="600" b="1" dirty="0">
                <a:solidFill>
                  <a:schemeClr val="tx1"/>
                </a:solidFill>
              </a:rPr>
              <a:t>他の金属産別</a:t>
            </a:r>
            <a:endParaRPr kumimoji="1" lang="en-US" altLang="ja-JP" sz="600" b="1" dirty="0">
              <a:solidFill>
                <a:schemeClr val="tx1"/>
              </a:solidFill>
            </a:endParaRPr>
          </a:p>
          <a:p>
            <a:pPr algn="ctr" eaLnBrk="0" hangingPunct="0"/>
            <a:r>
              <a:rPr kumimoji="1" lang="ja-JP" altLang="en-US" sz="600" b="1" dirty="0">
                <a:solidFill>
                  <a:schemeClr val="tx1"/>
                </a:solidFill>
              </a:rPr>
              <a:t>組織</a:t>
            </a:r>
          </a:p>
        </p:txBody>
      </p:sp>
      <p:sp>
        <p:nvSpPr>
          <p:cNvPr id="38" name="円/楕円 42"/>
          <p:cNvSpPr/>
          <p:nvPr/>
        </p:nvSpPr>
        <p:spPr bwMode="auto">
          <a:xfrm>
            <a:off x="6054960" y="3391710"/>
            <a:ext cx="949697" cy="273224"/>
          </a:xfrm>
          <a:prstGeom prst="ellipse">
            <a:avLst/>
          </a:prstGeom>
          <a:noFill/>
          <a:ln w="6350">
            <a:solidFill>
              <a:srgbClr val="31B6FD"/>
            </a:solid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ctr"/>
          <a:lstStyle/>
          <a:p>
            <a:pPr algn="ctr" eaLnBrk="0" hangingPunct="0"/>
            <a:r>
              <a:rPr kumimoji="1" lang="ja-JP" altLang="en-US" sz="600" b="1" dirty="0">
                <a:solidFill>
                  <a:schemeClr val="tx1"/>
                </a:solidFill>
              </a:rPr>
              <a:t>他の金属産別</a:t>
            </a:r>
            <a:endParaRPr kumimoji="1" lang="en-US" altLang="ja-JP" sz="600" b="1" dirty="0">
              <a:solidFill>
                <a:schemeClr val="tx1"/>
              </a:solidFill>
            </a:endParaRPr>
          </a:p>
          <a:p>
            <a:pPr algn="ctr" eaLnBrk="0" hangingPunct="0"/>
            <a:r>
              <a:rPr kumimoji="1" lang="ja-JP" altLang="en-US" sz="600" b="1" dirty="0">
                <a:solidFill>
                  <a:schemeClr val="tx1"/>
                </a:solidFill>
              </a:rPr>
              <a:t>組織</a:t>
            </a:r>
          </a:p>
        </p:txBody>
      </p:sp>
      <p:sp>
        <p:nvSpPr>
          <p:cNvPr id="39" name="円/楕円 43"/>
          <p:cNvSpPr/>
          <p:nvPr/>
        </p:nvSpPr>
        <p:spPr bwMode="auto">
          <a:xfrm>
            <a:off x="5058859" y="4346640"/>
            <a:ext cx="949697" cy="273224"/>
          </a:xfrm>
          <a:prstGeom prst="ellipse">
            <a:avLst/>
          </a:prstGeom>
          <a:solidFill>
            <a:schemeClr val="bg1"/>
          </a:solidFill>
          <a:ln w="6350">
            <a:solidFill>
              <a:srgbClr val="31B6FD"/>
            </a:solid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ctr"/>
          <a:lstStyle/>
          <a:p>
            <a:pPr algn="ctr" eaLnBrk="0" hangingPunct="0"/>
            <a:r>
              <a:rPr kumimoji="1" lang="ja-JP" altLang="en-US" sz="900" b="1" dirty="0">
                <a:solidFill>
                  <a:schemeClr val="tx1"/>
                </a:solidFill>
              </a:rPr>
              <a:t>労組</a:t>
            </a:r>
            <a:r>
              <a:rPr kumimoji="1" lang="en-US" altLang="ja-JP" sz="900" b="1" dirty="0">
                <a:solidFill>
                  <a:schemeClr val="tx1"/>
                </a:solidFill>
              </a:rPr>
              <a:t>B</a:t>
            </a:r>
            <a:endParaRPr kumimoji="1" lang="ja-JP" altLang="en-US" sz="900" b="1" dirty="0">
              <a:solidFill>
                <a:schemeClr val="tx1"/>
              </a:solidFill>
            </a:endParaRPr>
          </a:p>
        </p:txBody>
      </p:sp>
      <p:sp>
        <p:nvSpPr>
          <p:cNvPr id="40" name="円/楕円 44"/>
          <p:cNvSpPr/>
          <p:nvPr/>
        </p:nvSpPr>
        <p:spPr bwMode="auto">
          <a:xfrm>
            <a:off x="6054959" y="4549176"/>
            <a:ext cx="949697" cy="273224"/>
          </a:xfrm>
          <a:prstGeom prst="ellipse">
            <a:avLst/>
          </a:prstGeom>
          <a:solidFill>
            <a:schemeClr val="bg1"/>
          </a:solidFill>
          <a:ln w="6350">
            <a:solidFill>
              <a:srgbClr val="31B6FD"/>
            </a:solid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ctr"/>
          <a:lstStyle/>
          <a:p>
            <a:pPr algn="ctr" eaLnBrk="0" hangingPunct="0"/>
            <a:r>
              <a:rPr kumimoji="1" lang="ja-JP" altLang="en-US" sz="900" b="1" dirty="0">
                <a:solidFill>
                  <a:schemeClr val="tx1"/>
                </a:solidFill>
              </a:rPr>
              <a:t>労組</a:t>
            </a:r>
            <a:r>
              <a:rPr kumimoji="1" lang="en-US" altLang="ja-JP" sz="900" b="1" dirty="0">
                <a:solidFill>
                  <a:schemeClr val="tx1"/>
                </a:solidFill>
              </a:rPr>
              <a:t>A</a:t>
            </a:r>
            <a:endParaRPr kumimoji="1" lang="ja-JP" altLang="en-US" sz="900" b="1" dirty="0">
              <a:solidFill>
                <a:schemeClr val="tx1"/>
              </a:solidFill>
            </a:endParaRPr>
          </a:p>
        </p:txBody>
      </p:sp>
      <p:sp>
        <p:nvSpPr>
          <p:cNvPr id="41" name="円/楕円 45"/>
          <p:cNvSpPr/>
          <p:nvPr/>
        </p:nvSpPr>
        <p:spPr bwMode="auto">
          <a:xfrm>
            <a:off x="5280786" y="4946588"/>
            <a:ext cx="949697" cy="273224"/>
          </a:xfrm>
          <a:prstGeom prst="ellipse">
            <a:avLst/>
          </a:prstGeom>
          <a:solidFill>
            <a:schemeClr val="bg1"/>
          </a:solidFill>
          <a:ln w="6350">
            <a:solidFill>
              <a:srgbClr val="31B6FD"/>
            </a:solid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ctr"/>
          <a:lstStyle/>
          <a:p>
            <a:pPr algn="ctr" eaLnBrk="0" hangingPunct="0"/>
            <a:r>
              <a:rPr kumimoji="1" lang="ja-JP" altLang="en-US" sz="900" b="1" dirty="0">
                <a:solidFill>
                  <a:schemeClr val="tx1"/>
                </a:solidFill>
              </a:rPr>
              <a:t>労組</a:t>
            </a:r>
            <a:r>
              <a:rPr kumimoji="1" lang="en-US" altLang="ja-JP" sz="900" b="1" dirty="0">
                <a:solidFill>
                  <a:schemeClr val="tx1"/>
                </a:solidFill>
              </a:rPr>
              <a:t>C</a:t>
            </a:r>
            <a:endParaRPr kumimoji="1" lang="ja-JP" altLang="en-US" sz="900" b="1" dirty="0">
              <a:solidFill>
                <a:schemeClr val="tx1"/>
              </a:solidFill>
            </a:endParaRPr>
          </a:p>
        </p:txBody>
      </p:sp>
      <p:sp>
        <p:nvSpPr>
          <p:cNvPr id="42" name="右矢印 48"/>
          <p:cNvSpPr/>
          <p:nvPr/>
        </p:nvSpPr>
        <p:spPr bwMode="auto">
          <a:xfrm>
            <a:off x="4340728" y="4045368"/>
            <a:ext cx="634478" cy="449253"/>
          </a:xfrm>
          <a:prstGeom prst="rightArrow">
            <a:avLst>
              <a:gd name="adj1" fmla="val 32479"/>
              <a:gd name="adj2" fmla="val 50000"/>
            </a:avLst>
          </a:prstGeom>
          <a:solidFill>
            <a:srgbClr val="FFCCCC"/>
          </a:solidFill>
          <a:ln w="3175">
            <a:solidFill>
              <a:srgbClr val="02A3FC"/>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eaLnBrk="0" hangingPunct="0"/>
            <a:endParaRPr kumimoji="1" lang="ja-JP" altLang="en-US" sz="2000" b="1" dirty="0">
              <a:solidFill>
                <a:schemeClr val="bg1"/>
              </a:solidFill>
            </a:endParaRPr>
          </a:p>
        </p:txBody>
      </p:sp>
      <p:sp>
        <p:nvSpPr>
          <p:cNvPr id="43" name="右矢印 49"/>
          <p:cNvSpPr/>
          <p:nvPr/>
        </p:nvSpPr>
        <p:spPr bwMode="auto">
          <a:xfrm>
            <a:off x="4340728" y="4786166"/>
            <a:ext cx="634478" cy="449253"/>
          </a:xfrm>
          <a:prstGeom prst="rightArrow">
            <a:avLst>
              <a:gd name="adj1" fmla="val 32479"/>
              <a:gd name="adj2" fmla="val 50000"/>
            </a:avLst>
          </a:prstGeom>
          <a:solidFill>
            <a:srgbClr val="FFCCCC"/>
          </a:solidFill>
          <a:ln w="3175">
            <a:solidFill>
              <a:srgbClr val="02A3FC"/>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eaLnBrk="0" hangingPunct="0"/>
            <a:endParaRPr kumimoji="1" lang="ja-JP" altLang="en-US" sz="2000" b="1" dirty="0">
              <a:solidFill>
                <a:schemeClr val="bg1"/>
              </a:solidFill>
            </a:endParaRPr>
          </a:p>
        </p:txBody>
      </p:sp>
      <p:sp>
        <p:nvSpPr>
          <p:cNvPr id="44" name="テキスト ボックス 43"/>
          <p:cNvSpPr txBox="1"/>
          <p:nvPr/>
        </p:nvSpPr>
        <p:spPr>
          <a:xfrm>
            <a:off x="4139952" y="3993458"/>
            <a:ext cx="352489" cy="1368151"/>
          </a:xfrm>
          <a:prstGeom prst="rect">
            <a:avLst/>
          </a:prstGeom>
          <a:solidFill>
            <a:srgbClr val="02A3FC"/>
          </a:solidFill>
        </p:spPr>
        <p:txBody>
          <a:bodyPr vert="eaVert" wrap="square" lIns="90000" tIns="108000" bIns="108000" rtlCol="0">
            <a:spAutoFit/>
          </a:bodyPr>
          <a:lstStyle/>
          <a:p>
            <a:r>
              <a:rPr kumimoji="1" lang="ja-JP" altLang="en-US" sz="1100" b="1" dirty="0">
                <a:solidFill>
                  <a:schemeClr val="bg1"/>
                </a:solidFill>
              </a:rPr>
              <a:t>政策懇談会の開催</a:t>
            </a:r>
          </a:p>
        </p:txBody>
      </p:sp>
      <p:sp>
        <p:nvSpPr>
          <p:cNvPr id="45" name="テキスト ボックス 44"/>
          <p:cNvSpPr txBox="1"/>
          <p:nvPr/>
        </p:nvSpPr>
        <p:spPr>
          <a:xfrm>
            <a:off x="2664524" y="5077491"/>
            <a:ext cx="1571964" cy="307777"/>
          </a:xfrm>
          <a:prstGeom prst="rect">
            <a:avLst/>
          </a:prstGeom>
          <a:noFill/>
        </p:spPr>
        <p:txBody>
          <a:bodyPr wrap="square" rtlCol="0">
            <a:spAutoFit/>
          </a:bodyPr>
          <a:lstStyle/>
          <a:p>
            <a:r>
              <a:rPr kumimoji="1" lang="ja-JP" altLang="en-US" sz="700" dirty="0"/>
              <a:t>政党の政策担当部門、省庁の関連部局と意見交換</a:t>
            </a:r>
            <a:endParaRPr kumimoji="1" lang="en-US" altLang="ja-JP" sz="700" dirty="0"/>
          </a:p>
        </p:txBody>
      </p:sp>
      <p:sp>
        <p:nvSpPr>
          <p:cNvPr id="46" name="左右矢印 16"/>
          <p:cNvSpPr/>
          <p:nvPr/>
        </p:nvSpPr>
        <p:spPr bwMode="auto">
          <a:xfrm>
            <a:off x="3923927" y="5847655"/>
            <a:ext cx="1426567" cy="366918"/>
          </a:xfrm>
          <a:prstGeom prst="leftRightArrow">
            <a:avLst/>
          </a:prstGeom>
          <a:solidFill>
            <a:srgbClr val="FFCCCC"/>
          </a:solidFill>
          <a:ln w="6350">
            <a:solidFill>
              <a:srgbClr val="02A3FC"/>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eaLnBrk="0" hangingPunct="0"/>
            <a:endParaRPr kumimoji="1" lang="ja-JP" altLang="en-US" sz="2000" b="1" dirty="0">
              <a:solidFill>
                <a:schemeClr val="bg1"/>
              </a:solidFill>
            </a:endParaRPr>
          </a:p>
        </p:txBody>
      </p:sp>
      <p:sp>
        <p:nvSpPr>
          <p:cNvPr id="47" name="左右矢印 56"/>
          <p:cNvSpPr/>
          <p:nvPr/>
        </p:nvSpPr>
        <p:spPr bwMode="auto">
          <a:xfrm>
            <a:off x="6660232" y="5856182"/>
            <a:ext cx="713283" cy="366918"/>
          </a:xfrm>
          <a:prstGeom prst="leftRightArrow">
            <a:avLst/>
          </a:prstGeom>
          <a:solidFill>
            <a:srgbClr val="FFCCCC"/>
          </a:solidFill>
          <a:ln w="6350">
            <a:solidFill>
              <a:srgbClr val="02A3FC"/>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eaLnBrk="0" hangingPunct="0"/>
            <a:endParaRPr kumimoji="1" lang="ja-JP" altLang="en-US" sz="2000" b="1" dirty="0">
              <a:solidFill>
                <a:schemeClr val="bg1"/>
              </a:solidFill>
            </a:endParaRPr>
          </a:p>
        </p:txBody>
      </p:sp>
      <p:sp>
        <p:nvSpPr>
          <p:cNvPr id="48" name="テキスト ボックス 47"/>
          <p:cNvSpPr txBox="1"/>
          <p:nvPr/>
        </p:nvSpPr>
        <p:spPr>
          <a:xfrm>
            <a:off x="7464048" y="2341187"/>
            <a:ext cx="1356424" cy="1223412"/>
          </a:xfrm>
          <a:prstGeom prst="wedgeRectCallout">
            <a:avLst>
              <a:gd name="adj1" fmla="val -79112"/>
              <a:gd name="adj2" fmla="val 85022"/>
            </a:avLst>
          </a:prstGeom>
          <a:solidFill>
            <a:schemeClr val="bg1"/>
          </a:solidFill>
          <a:ln>
            <a:solidFill>
              <a:srgbClr val="FF0066"/>
            </a:solidFill>
          </a:ln>
        </p:spPr>
        <p:txBody>
          <a:bodyPr wrap="square" rtlCol="0">
            <a:spAutoFit/>
          </a:bodyPr>
          <a:lstStyle/>
          <a:p>
            <a:pPr>
              <a:lnSpc>
                <a:spcPct val="150000"/>
              </a:lnSpc>
            </a:pPr>
            <a:r>
              <a:rPr kumimoji="1" lang="ja-JP" altLang="en-US" sz="900" b="1" dirty="0"/>
              <a:t>主な政策・制度課題</a:t>
            </a:r>
            <a:endParaRPr kumimoji="1" lang="en-US" altLang="ja-JP" sz="900" b="1" dirty="0"/>
          </a:p>
          <a:p>
            <a:pPr marL="87313" indent="-87313">
              <a:lnSpc>
                <a:spcPct val="150000"/>
              </a:lnSpc>
            </a:pPr>
            <a:r>
              <a:rPr lang="ja-JP" altLang="en-US" sz="800" dirty="0"/>
              <a:t>・国民生活の利便性向上</a:t>
            </a:r>
            <a:endParaRPr lang="en-US" altLang="ja-JP" sz="800" dirty="0"/>
          </a:p>
          <a:p>
            <a:pPr marL="87313" indent="-87313">
              <a:lnSpc>
                <a:spcPct val="150000"/>
              </a:lnSpc>
            </a:pPr>
            <a:r>
              <a:rPr kumimoji="1" lang="ja-JP" altLang="en-US" sz="800" dirty="0"/>
              <a:t>・ものづくり人材の確保</a:t>
            </a:r>
            <a:endParaRPr kumimoji="1" lang="en-US" altLang="ja-JP" sz="800" dirty="0"/>
          </a:p>
          <a:p>
            <a:pPr marL="87313" indent="-87313">
              <a:lnSpc>
                <a:spcPct val="150000"/>
              </a:lnSpc>
            </a:pPr>
            <a:r>
              <a:rPr lang="ja-JP" altLang="en-US" sz="800" dirty="0"/>
              <a:t>・持続可能な社会保障政策の構築</a:t>
            </a:r>
            <a:endParaRPr lang="en-US" altLang="ja-JP" sz="800" dirty="0"/>
          </a:p>
          <a:p>
            <a:pPr marL="87313" indent="-87313">
              <a:lnSpc>
                <a:spcPct val="150000"/>
              </a:lnSpc>
            </a:pPr>
            <a:r>
              <a:rPr kumimoji="1" lang="ja-JP" altLang="en-US" sz="800" dirty="0"/>
              <a:t>・ワーク・ライフ・バランス</a:t>
            </a:r>
          </a:p>
        </p:txBody>
      </p:sp>
      <p:sp>
        <p:nvSpPr>
          <p:cNvPr id="49" name="四角形吹き出し 28"/>
          <p:cNvSpPr/>
          <p:nvPr/>
        </p:nvSpPr>
        <p:spPr bwMode="auto">
          <a:xfrm>
            <a:off x="7464048" y="3993458"/>
            <a:ext cx="1356424" cy="1588089"/>
          </a:xfrm>
          <a:prstGeom prst="wedgeRectCallout">
            <a:avLst>
              <a:gd name="adj1" fmla="val -101728"/>
              <a:gd name="adj2" fmla="val -5530"/>
            </a:avLst>
          </a:prstGeom>
          <a:solidFill>
            <a:schemeClr val="bg1"/>
          </a:solidFill>
          <a:ln w="63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eaLnBrk="0" hangingPunct="0"/>
            <a:endParaRPr kumimoji="1" lang="ja-JP" altLang="en-US" sz="2000" b="1" dirty="0">
              <a:solidFill>
                <a:schemeClr val="bg1"/>
              </a:solidFill>
            </a:endParaRPr>
          </a:p>
        </p:txBody>
      </p:sp>
      <p:sp>
        <p:nvSpPr>
          <p:cNvPr id="50" name="テキスト ボックス 49"/>
          <p:cNvSpPr txBox="1"/>
          <p:nvPr/>
        </p:nvSpPr>
        <p:spPr>
          <a:xfrm>
            <a:off x="7746217" y="4076412"/>
            <a:ext cx="792088" cy="215444"/>
          </a:xfrm>
          <a:prstGeom prst="rect">
            <a:avLst/>
          </a:prstGeom>
          <a:noFill/>
          <a:ln w="6350">
            <a:solidFill>
              <a:srgbClr val="02A3FC"/>
            </a:solidFill>
          </a:ln>
        </p:spPr>
        <p:txBody>
          <a:bodyPr wrap="square" rtlCol="0">
            <a:spAutoFit/>
          </a:bodyPr>
          <a:lstStyle/>
          <a:p>
            <a:pPr algn="ctr"/>
            <a:r>
              <a:rPr kumimoji="1" lang="ja-JP" altLang="en-US" sz="800" dirty="0"/>
              <a:t>経営</a:t>
            </a:r>
            <a:endParaRPr kumimoji="1" lang="en-US" altLang="ja-JP" sz="800" dirty="0"/>
          </a:p>
        </p:txBody>
      </p:sp>
      <p:sp>
        <p:nvSpPr>
          <p:cNvPr id="51" name="テキスト ボックス 50"/>
          <p:cNvSpPr txBox="1"/>
          <p:nvPr/>
        </p:nvSpPr>
        <p:spPr>
          <a:xfrm>
            <a:off x="7566195" y="4729629"/>
            <a:ext cx="1152129" cy="761747"/>
          </a:xfrm>
          <a:prstGeom prst="rect">
            <a:avLst/>
          </a:prstGeom>
          <a:noFill/>
          <a:ln w="6350">
            <a:solidFill>
              <a:srgbClr val="02A3FC"/>
            </a:solidFill>
          </a:ln>
        </p:spPr>
        <p:txBody>
          <a:bodyPr wrap="square" rtlCol="0">
            <a:spAutoFit/>
          </a:bodyPr>
          <a:lstStyle/>
          <a:p>
            <a:pPr algn="ctr">
              <a:lnSpc>
                <a:spcPct val="150000"/>
              </a:lnSpc>
            </a:pPr>
            <a:r>
              <a:rPr kumimoji="1" lang="ja-JP" altLang="en-US" sz="800" b="1" dirty="0"/>
              <a:t>企業内の課題</a:t>
            </a:r>
            <a:endParaRPr kumimoji="1" lang="en-US" altLang="ja-JP" sz="800" b="1" dirty="0"/>
          </a:p>
          <a:p>
            <a:pPr>
              <a:lnSpc>
                <a:spcPct val="150000"/>
              </a:lnSpc>
            </a:pPr>
            <a:r>
              <a:rPr kumimoji="1" lang="ja-JP" altLang="en-US" sz="700" dirty="0"/>
              <a:t>・経営対策</a:t>
            </a:r>
            <a:endParaRPr kumimoji="1" lang="en-US" altLang="ja-JP" sz="700" dirty="0"/>
          </a:p>
          <a:p>
            <a:pPr>
              <a:lnSpc>
                <a:spcPct val="150000"/>
              </a:lnSpc>
            </a:pPr>
            <a:r>
              <a:rPr lang="ja-JP" altLang="en-US" sz="700" dirty="0"/>
              <a:t>・労働条件（賃金・労協）</a:t>
            </a:r>
            <a:endParaRPr lang="en-US" altLang="ja-JP" sz="700" dirty="0"/>
          </a:p>
          <a:p>
            <a:pPr>
              <a:lnSpc>
                <a:spcPct val="150000"/>
              </a:lnSpc>
            </a:pPr>
            <a:r>
              <a:rPr kumimoji="1" lang="ja-JP" altLang="en-US" sz="700" dirty="0"/>
              <a:t>・福利厚生</a:t>
            </a:r>
            <a:endParaRPr kumimoji="1" lang="en-US" altLang="ja-JP" sz="700" dirty="0"/>
          </a:p>
        </p:txBody>
      </p:sp>
      <p:cxnSp>
        <p:nvCxnSpPr>
          <p:cNvPr id="52" name="直線矢印コネクタ 51"/>
          <p:cNvCxnSpPr>
            <a:stCxn id="50" idx="2"/>
            <a:endCxn id="51" idx="0"/>
          </p:cNvCxnSpPr>
          <p:nvPr/>
        </p:nvCxnSpPr>
        <p:spPr>
          <a:xfrm flipH="1">
            <a:off x="8142260" y="4291856"/>
            <a:ext cx="1" cy="437773"/>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7566196" y="4396523"/>
            <a:ext cx="1152129" cy="215444"/>
          </a:xfrm>
          <a:prstGeom prst="rect">
            <a:avLst/>
          </a:prstGeom>
          <a:solidFill>
            <a:schemeClr val="bg1"/>
          </a:solidFill>
          <a:ln w="6350">
            <a:solidFill>
              <a:srgbClr val="02A3FC"/>
            </a:solidFill>
          </a:ln>
        </p:spPr>
        <p:txBody>
          <a:bodyPr wrap="square" rtlCol="0">
            <a:spAutoFit/>
          </a:bodyPr>
          <a:lstStyle/>
          <a:p>
            <a:pPr algn="ctr"/>
            <a:r>
              <a:rPr kumimoji="1" lang="ja-JP" altLang="en-US" sz="800" dirty="0"/>
              <a:t>春闘、労使協議など</a:t>
            </a:r>
            <a:endParaRPr kumimoji="1" lang="en-US" altLang="ja-JP" sz="800" dirty="0"/>
          </a:p>
        </p:txBody>
      </p:sp>
      <p:sp>
        <p:nvSpPr>
          <p:cNvPr id="54" name="右矢印 64"/>
          <p:cNvSpPr/>
          <p:nvPr/>
        </p:nvSpPr>
        <p:spPr bwMode="auto">
          <a:xfrm rot="16200000">
            <a:off x="5697622" y="5385135"/>
            <a:ext cx="634478" cy="449253"/>
          </a:xfrm>
          <a:prstGeom prst="rightArrow">
            <a:avLst>
              <a:gd name="adj1" fmla="val 32479"/>
              <a:gd name="adj2" fmla="val 50000"/>
            </a:avLst>
          </a:prstGeom>
          <a:solidFill>
            <a:srgbClr val="FFCCCC"/>
          </a:solidFill>
          <a:ln w="3175">
            <a:solidFill>
              <a:srgbClr val="02A3FC"/>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eaLnBrk="0" hangingPunct="0"/>
            <a:endParaRPr kumimoji="1" lang="ja-JP" altLang="en-US" sz="2000" b="1" dirty="0">
              <a:solidFill>
                <a:schemeClr val="bg1"/>
              </a:solidFill>
            </a:endParaRPr>
          </a:p>
        </p:txBody>
      </p:sp>
      <p:pic>
        <p:nvPicPr>
          <p:cNvPr id="55" name="Picture 4" descr="X:\素材\ロゴ・題字・在版\ロゴ\04_電機\電機連合ロゴとロゴタイプ.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2503" y="5837160"/>
            <a:ext cx="1179315" cy="214326"/>
          </a:xfrm>
          <a:prstGeom prst="rect">
            <a:avLst/>
          </a:prstGeom>
          <a:noFill/>
          <a:extLst>
            <a:ext uri="{909E8E84-426E-40DD-AFC4-6F175D3DCCD1}">
              <a14:hiddenFill xmlns:a14="http://schemas.microsoft.com/office/drawing/2010/main">
                <a:solidFill>
                  <a:srgbClr val="FFFFFF"/>
                </a:solidFill>
              </a14:hiddenFill>
            </a:ext>
          </a:extLst>
        </p:spPr>
      </p:pic>
      <p:sp>
        <p:nvSpPr>
          <p:cNvPr id="56" name="右矢印 65"/>
          <p:cNvSpPr/>
          <p:nvPr/>
        </p:nvSpPr>
        <p:spPr bwMode="auto">
          <a:xfrm flipH="1">
            <a:off x="1787391" y="4096781"/>
            <a:ext cx="336337" cy="449253"/>
          </a:xfrm>
          <a:prstGeom prst="rightArrow">
            <a:avLst>
              <a:gd name="adj1" fmla="val 32479"/>
              <a:gd name="adj2" fmla="val 50000"/>
            </a:avLst>
          </a:prstGeom>
          <a:solidFill>
            <a:srgbClr val="FFCCCC"/>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eaLnBrk="0" hangingPunct="0"/>
            <a:endParaRPr kumimoji="1" lang="ja-JP" altLang="en-US" sz="2000" b="1" dirty="0">
              <a:solidFill>
                <a:schemeClr val="bg1"/>
              </a:solidFill>
            </a:endParaRPr>
          </a:p>
        </p:txBody>
      </p:sp>
      <p:sp>
        <p:nvSpPr>
          <p:cNvPr id="57" name="右矢印 66"/>
          <p:cNvSpPr/>
          <p:nvPr/>
        </p:nvSpPr>
        <p:spPr bwMode="auto">
          <a:xfrm flipH="1">
            <a:off x="1163769" y="4096781"/>
            <a:ext cx="336337" cy="449253"/>
          </a:xfrm>
          <a:prstGeom prst="rightArrow">
            <a:avLst>
              <a:gd name="adj1" fmla="val 32479"/>
              <a:gd name="adj2" fmla="val 50000"/>
            </a:avLst>
          </a:prstGeom>
          <a:gradFill>
            <a:gsLst>
              <a:gs pos="0">
                <a:srgbClr val="FF0000"/>
              </a:gs>
              <a:gs pos="69000">
                <a:srgbClr val="FFCCCC"/>
              </a:gs>
              <a:gs pos="100000">
                <a:srgbClr val="FFCCCC"/>
              </a:gs>
            </a:gsLst>
            <a:lin ang="10800000" scaled="0"/>
          </a:gradFill>
          <a:ln w="38100">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eaLnBrk="0" hangingPunct="0"/>
            <a:endParaRPr kumimoji="1" lang="ja-JP" altLang="en-US" sz="2000" b="1" dirty="0">
              <a:solidFill>
                <a:schemeClr val="bg1"/>
              </a:solidFill>
            </a:endParaRPr>
          </a:p>
        </p:txBody>
      </p:sp>
    </p:spTree>
    <p:extLst>
      <p:ext uri="{BB962C8B-B14F-4D97-AF65-F5344CB8AC3E}">
        <p14:creationId xmlns:p14="http://schemas.microsoft.com/office/powerpoint/2010/main" val="83505486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6</a:t>
            </a:fld>
            <a:endParaRPr lang="en-US" altLang="ja-JP"/>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06412"/>
            <a:ext cx="8568952" cy="645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58001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09" r="-10109"/>
          <a:stretch/>
        </p:blipFill>
        <p:spPr bwMode="auto">
          <a:xfrm>
            <a:off x="6948000" y="2420654"/>
            <a:ext cx="2271784" cy="1468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7</a:t>
            </a:fld>
            <a:endParaRPr lang="en-US" altLang="ja-JP"/>
          </a:p>
        </p:txBody>
      </p:sp>
      <p:sp>
        <p:nvSpPr>
          <p:cNvPr id="26" name="サブタイトル 12"/>
          <p:cNvSpPr txBox="1">
            <a:spLocks/>
          </p:cNvSpPr>
          <p:nvPr/>
        </p:nvSpPr>
        <p:spPr>
          <a:xfrm>
            <a:off x="2224104" y="572376"/>
            <a:ext cx="6400800" cy="504056"/>
          </a:xfrm>
          <a:prstGeom prst="rect">
            <a:avLst/>
          </a:prstGeom>
        </p:spPr>
        <p:txBody>
          <a:bodyPr vert="horz" lIns="91440" tIns="45720" rIns="91440" bIns="45720"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marL="0" indent="0" algn="r" defTabSz="914400" rtl="0" eaLnBrk="1" latinLnBrk="0" hangingPunct="1">
              <a:spcBef>
                <a:spcPct val="20000"/>
              </a:spcBef>
              <a:buFont typeface="Arial" panose="020B0604020202020204" pitchFamily="34" charset="0"/>
              <a:buNone/>
              <a:defRPr kumimoji="1" sz="3200" b="1" kern="1200" cap="none" spc="0">
                <a:ln w="11430">
                  <a:no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3200" b="1" i="0" u="sng" strike="noStrike" kern="1200" cap="none" spc="0" normalizeH="0" baseline="0" noProof="0">
                <a:ln w="11430">
                  <a:noFill/>
                </a:ln>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ＭＳ Ｐゴシック" panose="020B0600070205080204" pitchFamily="50" charset="-128"/>
                <a:cs typeface="+mn-cs"/>
              </a:rPr>
              <a:t>省庁</a:t>
            </a:r>
            <a:r>
              <a:rPr kumimoji="1" lang="ja-JP" altLang="en-US" sz="3200" b="1" i="0" u="none" strike="noStrike" kern="1200" cap="none" spc="0" normalizeH="0" baseline="0" noProof="0">
                <a:ln w="11430">
                  <a:noFill/>
                </a:ln>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ＭＳ Ｐゴシック" panose="020B0600070205080204" pitchFamily="50" charset="-128"/>
                <a:cs typeface="+mn-cs"/>
              </a:rPr>
              <a:t>との政策協議</a:t>
            </a:r>
            <a:endParaRPr kumimoji="1" lang="ja-JP" altLang="en-US" sz="3200" b="1" i="0" u="none" strike="noStrike" kern="1200" cap="none" spc="0" normalizeH="0" baseline="0" noProof="0" dirty="0">
              <a:ln w="11430">
                <a:noFill/>
              </a:ln>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ＭＳ Ｐゴシック" panose="020B0600070205080204" pitchFamily="50" charset="-128"/>
              <a:cs typeface="+mn-cs"/>
            </a:endParaRPr>
          </a:p>
        </p:txBody>
      </p:sp>
      <p:sp>
        <p:nvSpPr>
          <p:cNvPr id="27" name="角丸四角形 26"/>
          <p:cNvSpPr/>
          <p:nvPr/>
        </p:nvSpPr>
        <p:spPr>
          <a:xfrm>
            <a:off x="544964" y="2588600"/>
            <a:ext cx="3919346" cy="768392"/>
          </a:xfrm>
          <a:prstGeom prst="roundRect">
            <a:avLst/>
          </a:prstGeom>
          <a:solidFill>
            <a:srgbClr val="FFCCFF"/>
          </a:solidFill>
          <a:ln w="38100" cap="flat" cmpd="sng" algn="ctr">
            <a:noFill/>
            <a:prstDash val="solid"/>
          </a:ln>
          <a:effectLst/>
        </p:spPr>
        <p:txBody>
          <a:bodyPr anchor="ctr"/>
          <a:lstStyle/>
          <a:p>
            <a:pPr marL="355600" marR="0" lvl="0" indent="-266700" defTabSz="914400" eaLnBrk="1" fontAlgn="base" latinLnBrk="0" hangingPunct="1">
              <a:lnSpc>
                <a:spcPct val="100000"/>
              </a:lnSpc>
              <a:spcBef>
                <a:spcPct val="0"/>
              </a:spcBef>
              <a:spcAft>
                <a:spcPct val="0"/>
              </a:spcAft>
              <a:buClrTx/>
              <a:buSzTx/>
              <a:buFontTx/>
              <a:buNone/>
              <a:tabLst>
                <a:tab pos="1262063" algn="l"/>
              </a:tabLst>
              <a:defRPr/>
            </a:pPr>
            <a:r>
              <a:rPr kumimoji="0" lang="ja-JP" altLang="en-US"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開催日：</a:t>
            </a:r>
            <a:r>
              <a:rPr kumimoji="0" lang="en-US" altLang="ja-JP"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2016</a:t>
            </a:r>
            <a:r>
              <a:rPr kumimoji="0" lang="ja-JP" altLang="en-US"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年６月</a:t>
            </a:r>
            <a:r>
              <a:rPr kumimoji="0" lang="en-US" altLang="ja-JP"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14</a:t>
            </a:r>
            <a:r>
              <a:rPr kumimoji="0" lang="ja-JP" altLang="en-US"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日（火）</a:t>
            </a:r>
            <a:endParaRPr kumimoji="0" lang="en-US" altLang="ja-JP"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355600" lvl="0" indent="-266700">
              <a:tabLst>
                <a:tab pos="1262063" algn="l"/>
              </a:tabLst>
              <a:defRPr/>
            </a:pPr>
            <a:r>
              <a:rPr kumimoji="0" lang="ja-JP" altLang="en-US"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出席者：</a:t>
            </a:r>
            <a:r>
              <a:rPr kumimoji="0" lang="ja-JP" altLang="en-US" sz="1050" b="1" kern="0" dirty="0">
                <a:solidFill>
                  <a:prstClr val="black"/>
                </a:solidFill>
                <a:latin typeface="ＭＳ Ｐゴシック" panose="020B0600070205080204" pitchFamily="50" charset="-128"/>
                <a:ea typeface="ＭＳ Ｐゴシック" panose="020B0600070205080204" pitchFamily="50" charset="-128"/>
              </a:rPr>
              <a:t>安藤 </a:t>
            </a:r>
            <a:r>
              <a:rPr kumimoji="0" lang="ja-JP" altLang="en-US"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商務情報政策局長</a:t>
            </a:r>
            <a:endParaRPr kumimoji="0" lang="en-US" altLang="ja-JP"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355600" lvl="0" indent="-266700">
              <a:tabLst>
                <a:tab pos="1262063" algn="l"/>
              </a:tabLst>
              <a:defRPr/>
            </a:pPr>
            <a:r>
              <a:rPr kumimoji="0" lang="ja-JP" altLang="en-US" sz="1050" b="1" kern="0" dirty="0">
                <a:solidFill>
                  <a:prstClr val="black"/>
                </a:solidFill>
                <a:latin typeface="ＭＳ Ｐゴシック" panose="020B0600070205080204" pitchFamily="50" charset="-128"/>
              </a:rPr>
              <a:t>　　　　　　</a:t>
            </a:r>
            <a:r>
              <a:rPr kumimoji="0" lang="zh-TW" altLang="en-US" sz="1050" b="1" kern="0" dirty="0">
                <a:solidFill>
                  <a:prstClr val="black"/>
                </a:solidFill>
                <a:latin typeface="ＭＳ Ｐゴシック" panose="020B0600070205080204" pitchFamily="50" charset="-128"/>
              </a:rPr>
              <a:t>吉本</a:t>
            </a:r>
            <a:r>
              <a:rPr kumimoji="0" lang="ja-JP" altLang="en-US" sz="1050" b="1" kern="0" dirty="0">
                <a:solidFill>
                  <a:prstClr val="black"/>
                </a:solidFill>
                <a:latin typeface="ＭＳ Ｐゴシック" panose="020B0600070205080204" pitchFamily="50" charset="-128"/>
              </a:rPr>
              <a:t> </a:t>
            </a:r>
            <a:r>
              <a:rPr kumimoji="0" lang="zh-TW" altLang="en-US" sz="1050" b="1" kern="0" dirty="0">
                <a:solidFill>
                  <a:prstClr val="black"/>
                </a:solidFill>
                <a:latin typeface="ＭＳ Ｐゴシック" panose="020B0600070205080204" pitchFamily="50" charset="-128"/>
              </a:rPr>
              <a:t>商務情報政策統括調整官</a:t>
            </a:r>
            <a:endParaRPr kumimoji="0" lang="en-US" altLang="ja-JP"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355600" lvl="0" indent="-266700">
              <a:tabLst>
                <a:tab pos="1262063" algn="l"/>
              </a:tabLst>
              <a:defRPr/>
            </a:pPr>
            <a:r>
              <a:rPr kumimoji="0" lang="en-US" altLang="ja-JP"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zh-TW" altLang="en-US" sz="1050" b="1" kern="0" dirty="0">
                <a:solidFill>
                  <a:prstClr val="black"/>
                </a:solidFill>
                <a:latin typeface="ＭＳ Ｐゴシック" panose="020B0600070205080204" pitchFamily="50" charset="-128"/>
              </a:rPr>
              <a:t>三浦</a:t>
            </a:r>
            <a:r>
              <a:rPr kumimoji="0" lang="ja-JP" altLang="en-US" sz="1050" b="1" kern="0" dirty="0">
                <a:solidFill>
                  <a:prstClr val="black"/>
                </a:solidFill>
                <a:latin typeface="ＭＳ Ｐゴシック" panose="020B0600070205080204" pitchFamily="50" charset="-128"/>
              </a:rPr>
              <a:t> </a:t>
            </a:r>
            <a:r>
              <a:rPr kumimoji="0" lang="zh-TW" altLang="en-US" sz="1050" b="1" kern="0" dirty="0">
                <a:solidFill>
                  <a:prstClr val="black"/>
                </a:solidFill>
                <a:latin typeface="ＭＳ Ｐゴシック" panose="020B0600070205080204" pitchFamily="50" charset="-128"/>
              </a:rPr>
              <a:t>商務情報政策局情報通信機器課長</a:t>
            </a:r>
            <a:r>
              <a:rPr kumimoji="0" lang="ja-JP" altLang="en-US"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他</a:t>
            </a:r>
          </a:p>
        </p:txBody>
      </p:sp>
      <p:sp>
        <p:nvSpPr>
          <p:cNvPr id="28" name="テキスト ボックス 8"/>
          <p:cNvSpPr txBox="1">
            <a:spLocks noChangeArrowheads="1"/>
          </p:cNvSpPr>
          <p:nvPr/>
        </p:nvSpPr>
        <p:spPr bwMode="auto">
          <a:xfrm>
            <a:off x="1042004" y="2330362"/>
            <a:ext cx="108172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050" b="1" i="0" u="none" strike="noStrike" kern="0" cap="none" spc="0" normalizeH="0" baseline="0" noProof="0" dirty="0">
                <a:ln>
                  <a:noFill/>
                </a:ln>
                <a:solidFill>
                  <a:prstClr val="black"/>
                </a:solidFill>
                <a:effectLst/>
                <a:uLnTx/>
                <a:uFillTx/>
                <a:latin typeface="Arial" charset="0"/>
                <a:ea typeface="ＭＳ Ｐゴシック" pitchFamily="50" charset="-128"/>
              </a:rPr>
              <a:t>電機連合</a:t>
            </a:r>
          </a:p>
        </p:txBody>
      </p:sp>
      <p:sp>
        <p:nvSpPr>
          <p:cNvPr id="29" name="テキスト ボックス 10"/>
          <p:cNvSpPr txBox="1">
            <a:spLocks noChangeArrowheads="1"/>
          </p:cNvSpPr>
          <p:nvPr/>
        </p:nvSpPr>
        <p:spPr bwMode="auto">
          <a:xfrm>
            <a:off x="2942229" y="2310988"/>
            <a:ext cx="105370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050" b="1" i="0" u="none" strike="noStrike" kern="0" cap="none" spc="0" normalizeH="0" baseline="0" noProof="0" dirty="0">
                <a:ln>
                  <a:noFill/>
                </a:ln>
                <a:solidFill>
                  <a:prstClr val="black"/>
                </a:solidFill>
                <a:effectLst/>
                <a:uLnTx/>
                <a:uFillTx/>
                <a:latin typeface="Arial" charset="0"/>
                <a:ea typeface="ＭＳ Ｐゴシック" pitchFamily="50" charset="-128"/>
              </a:rPr>
              <a:t>経済産業省</a:t>
            </a:r>
          </a:p>
        </p:txBody>
      </p:sp>
      <p:sp>
        <p:nvSpPr>
          <p:cNvPr id="31" name="角丸四角形 30"/>
          <p:cNvSpPr/>
          <p:nvPr/>
        </p:nvSpPr>
        <p:spPr>
          <a:xfrm>
            <a:off x="4815114" y="4145219"/>
            <a:ext cx="3837044" cy="607513"/>
          </a:xfrm>
          <a:prstGeom prst="roundRect">
            <a:avLst/>
          </a:prstGeom>
          <a:solidFill>
            <a:srgbClr val="FFCCFF"/>
          </a:solidFill>
          <a:ln w="38100" cap="flat" cmpd="sng" algn="ctr">
            <a:noFill/>
            <a:prstDash val="solid"/>
          </a:ln>
          <a:effectLst/>
        </p:spPr>
        <p:txBody>
          <a:bodyPr anchor="ctr"/>
          <a:lstStyle/>
          <a:p>
            <a:pPr marL="355600" marR="0" lvl="0" indent="-266700" defTabSz="914400" eaLnBrk="1" fontAlgn="base" latinLnBrk="0" hangingPunct="1">
              <a:lnSpc>
                <a:spcPct val="100000"/>
              </a:lnSpc>
              <a:spcBef>
                <a:spcPct val="0"/>
              </a:spcBef>
              <a:spcAft>
                <a:spcPct val="0"/>
              </a:spcAft>
              <a:buClrTx/>
              <a:buSzTx/>
              <a:buFontTx/>
              <a:buNone/>
              <a:tabLst>
                <a:tab pos="1262063" algn="l"/>
              </a:tabLst>
              <a:defRPr/>
            </a:pPr>
            <a:r>
              <a:rPr kumimoji="0" lang="ja-JP" altLang="en-US" sz="1050" b="1" i="0" u="none" strike="noStrike" kern="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 開催日：</a:t>
            </a:r>
            <a:r>
              <a:rPr kumimoji="0" lang="en-US" altLang="ja-JP" sz="1050" b="1" i="0" u="none" strike="noStrike" kern="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2016</a:t>
            </a:r>
            <a:r>
              <a:rPr kumimoji="0" lang="ja-JP" altLang="en-US" sz="1050" b="1" i="0" u="none" strike="noStrike" kern="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年９月</a:t>
            </a:r>
            <a:r>
              <a:rPr kumimoji="0" lang="en-US" altLang="ja-JP" sz="1050" b="1" kern="0" dirty="0">
                <a:solidFill>
                  <a:prstClr val="black"/>
                </a:solidFill>
                <a:latin typeface="ＭＳ Ｐゴシック" pitchFamily="50" charset="-128"/>
                <a:ea typeface="ＭＳ Ｐゴシック" panose="020B0600070205080204" pitchFamily="50" charset="-128"/>
              </a:rPr>
              <a:t>12</a:t>
            </a:r>
            <a:r>
              <a:rPr kumimoji="0" lang="ja-JP" altLang="en-US" sz="1050" b="1" i="0" u="none" strike="noStrike" kern="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日（火）</a:t>
            </a:r>
            <a:endParaRPr kumimoji="0" lang="en-US" altLang="ja-JP" sz="1050" b="1" i="0" u="none" strike="noStrike" kern="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endParaRPr>
          </a:p>
          <a:p>
            <a:pPr marL="355600" marR="0" lvl="0" indent="-266700" defTabSz="914400" eaLnBrk="1" fontAlgn="base" latinLnBrk="0" hangingPunct="1">
              <a:lnSpc>
                <a:spcPct val="100000"/>
              </a:lnSpc>
              <a:spcBef>
                <a:spcPct val="0"/>
              </a:spcBef>
              <a:spcAft>
                <a:spcPct val="0"/>
              </a:spcAft>
              <a:buClrTx/>
              <a:buSzTx/>
              <a:buFontTx/>
              <a:buNone/>
              <a:tabLst>
                <a:tab pos="1262063" algn="l"/>
              </a:tabLst>
              <a:defRPr/>
            </a:pPr>
            <a:r>
              <a:rPr kumimoji="0" lang="ja-JP" altLang="en-US" sz="1050" b="1" i="0" u="none" strike="noStrike" kern="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 出席者：</a:t>
            </a:r>
            <a:r>
              <a:rPr kumimoji="0" lang="ja-JP" altLang="en-US" sz="1050" b="1" i="0" u="none" strike="noStrike" kern="0" cap="none" spc="0" normalizeH="0" baseline="0" noProof="0" dirty="0">
                <a:ln>
                  <a:noFill/>
                </a:ln>
                <a:effectLst/>
                <a:uLnTx/>
                <a:uFillTx/>
                <a:latin typeface="ＭＳ Ｐゴシック" pitchFamily="50" charset="-128"/>
                <a:ea typeface="ＭＳ Ｐゴシック" panose="020B0600070205080204" pitchFamily="50" charset="-128"/>
                <a:cs typeface="+mn-cs"/>
              </a:rPr>
              <a:t>石井</a:t>
            </a:r>
            <a:r>
              <a:rPr kumimoji="0" lang="zh-CN" altLang="en-US" sz="1050" b="1" i="0" u="none" strike="noStrike" kern="0" cap="none" spc="0" normalizeH="0" baseline="0" noProof="0" dirty="0">
                <a:ln>
                  <a:noFill/>
                </a:ln>
                <a:effectLst/>
                <a:uLnTx/>
                <a:uFillTx/>
                <a:latin typeface="ＭＳ Ｐゴシック" pitchFamily="50" charset="-128"/>
                <a:ea typeface="ＭＳ Ｐゴシック" pitchFamily="50" charset="-128"/>
                <a:cs typeface="+mn-cs"/>
              </a:rPr>
              <a:t>政策統括官</a:t>
            </a:r>
            <a:r>
              <a:rPr kumimoji="0" lang="ja-JP" altLang="en-US" sz="1050" b="1" i="0" u="none" strike="noStrike" kern="0" cap="none" spc="0" normalizeH="0" baseline="0" noProof="0" dirty="0">
                <a:ln>
                  <a:noFill/>
                </a:ln>
                <a:effectLst/>
                <a:uLnTx/>
                <a:uFillTx/>
                <a:latin typeface="ＭＳ Ｐゴシック" pitchFamily="50" charset="-128"/>
                <a:ea typeface="ＭＳ Ｐゴシック" panose="020B0600070205080204" pitchFamily="50" charset="-128"/>
                <a:cs typeface="+mn-cs"/>
              </a:rPr>
              <a:t>（労働担当）、</a:t>
            </a:r>
            <a:r>
              <a:rPr kumimoji="0" lang="zh-CN" altLang="en-US" sz="1050" b="1" i="0" u="none" strike="noStrike" kern="0" cap="none" spc="0" normalizeH="0" baseline="0" noProof="0" dirty="0">
                <a:ln>
                  <a:noFill/>
                </a:ln>
                <a:effectLst/>
                <a:uLnTx/>
                <a:uFillTx/>
                <a:latin typeface="ＭＳ Ｐゴシック" pitchFamily="50" charset="-128"/>
                <a:ea typeface="ＭＳ Ｐゴシック" pitchFamily="50" charset="-128"/>
                <a:cs typeface="+mn-cs"/>
              </a:rPr>
              <a:t>　</a:t>
            </a:r>
            <a:endParaRPr kumimoji="0" lang="en-US" altLang="zh-CN" sz="1050" b="1" i="0" u="none" strike="noStrike" kern="0" cap="none" spc="0" normalizeH="0" baseline="0" noProof="0" dirty="0">
              <a:ln>
                <a:noFill/>
              </a:ln>
              <a:effectLst/>
              <a:uLnTx/>
              <a:uFillTx/>
              <a:latin typeface="ＭＳ Ｐゴシック" pitchFamily="50" charset="-128"/>
              <a:ea typeface="ＭＳ Ｐゴシック" pitchFamily="50" charset="-128"/>
              <a:cs typeface="+mn-cs"/>
            </a:endParaRPr>
          </a:p>
          <a:p>
            <a:pPr marL="355600" marR="0" lvl="0" indent="-266700" defTabSz="914400" eaLnBrk="1" fontAlgn="base" latinLnBrk="0" hangingPunct="1">
              <a:lnSpc>
                <a:spcPct val="100000"/>
              </a:lnSpc>
              <a:spcBef>
                <a:spcPct val="0"/>
              </a:spcBef>
              <a:spcAft>
                <a:spcPct val="0"/>
              </a:spcAft>
              <a:buClrTx/>
              <a:buSzTx/>
              <a:buFontTx/>
              <a:buNone/>
              <a:tabLst>
                <a:tab pos="1262063" algn="l"/>
              </a:tabLst>
              <a:defRPr/>
            </a:pPr>
            <a:r>
              <a:rPr kumimoji="0" lang="en-US" altLang="ja-JP" sz="1050" b="1" i="0" u="none" strike="noStrike" kern="0" cap="none" spc="0" normalizeH="0" baseline="0" noProof="0" dirty="0">
                <a:ln>
                  <a:noFill/>
                </a:ln>
                <a:effectLst/>
                <a:uLnTx/>
                <a:uFillTx/>
                <a:latin typeface="ＭＳ Ｐゴシック" pitchFamily="50" charset="-128"/>
                <a:ea typeface="ＭＳ Ｐゴシック" panose="020B0600070205080204" pitchFamily="50" charset="-128"/>
                <a:cs typeface="+mn-cs"/>
              </a:rPr>
              <a:t>	       </a:t>
            </a:r>
            <a:r>
              <a:rPr kumimoji="0" lang="ja-JP" altLang="en-US" sz="1050" b="1" i="0" u="none" strike="noStrike" kern="0" cap="none" spc="0" normalizeH="0" baseline="0" noProof="0" dirty="0">
                <a:ln>
                  <a:noFill/>
                </a:ln>
                <a:effectLst/>
                <a:uLnTx/>
                <a:uFillTx/>
                <a:latin typeface="ＭＳ Ｐゴシック" pitchFamily="50" charset="-128"/>
                <a:ea typeface="ＭＳ Ｐゴシック" panose="020B0600070205080204" pitchFamily="50" charset="-128"/>
                <a:cs typeface="+mn-cs"/>
              </a:rPr>
              <a:t>伊藤労使関係担当参事官</a:t>
            </a:r>
            <a:r>
              <a:rPr kumimoji="0" lang="zh-CN" altLang="en-US" sz="1050" b="1" i="0" u="none" strike="noStrike" kern="0" cap="none" spc="0" normalizeH="0" baseline="0" noProof="0" dirty="0">
                <a:ln>
                  <a:noFill/>
                </a:ln>
                <a:effectLst/>
                <a:uLnTx/>
                <a:uFillTx/>
                <a:latin typeface="ＭＳ Ｐゴシック" pitchFamily="50" charset="-128"/>
                <a:ea typeface="ＭＳ Ｐゴシック" pitchFamily="50" charset="-128"/>
                <a:cs typeface="+mn-cs"/>
              </a:rPr>
              <a:t>　　　</a:t>
            </a:r>
            <a:r>
              <a:rPr kumimoji="0" lang="ja-JP" altLang="en-US" sz="1050" b="1" i="0" u="none" strike="noStrike" kern="0" cap="none" spc="0" normalizeH="0" baseline="0" noProof="0" dirty="0">
                <a:ln>
                  <a:noFill/>
                </a:ln>
                <a:effectLst/>
                <a:uLnTx/>
                <a:uFillTx/>
                <a:latin typeface="ＭＳ Ｐゴシック" pitchFamily="50" charset="-128"/>
                <a:ea typeface="ＭＳ Ｐゴシック" panose="020B0600070205080204" pitchFamily="50" charset="-128"/>
                <a:cs typeface="+mn-cs"/>
              </a:rPr>
              <a:t>他</a:t>
            </a:r>
          </a:p>
        </p:txBody>
      </p:sp>
      <p:sp>
        <p:nvSpPr>
          <p:cNvPr id="32" name="テキスト ボックス 8"/>
          <p:cNvSpPr txBox="1">
            <a:spLocks noChangeArrowheads="1"/>
          </p:cNvSpPr>
          <p:nvPr/>
        </p:nvSpPr>
        <p:spPr bwMode="auto">
          <a:xfrm>
            <a:off x="5401543" y="3853281"/>
            <a:ext cx="322117" cy="11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050" b="1" i="0" u="none" strike="noStrike" kern="0" cap="none" spc="0" normalizeH="0" baseline="0" noProof="0" dirty="0">
                <a:ln>
                  <a:noFill/>
                </a:ln>
                <a:solidFill>
                  <a:prstClr val="black"/>
                </a:solidFill>
                <a:effectLst/>
                <a:uLnTx/>
                <a:uFillTx/>
                <a:latin typeface="Arial" charset="0"/>
                <a:ea typeface="ＭＳ Ｐゴシック" pitchFamily="50" charset="-128"/>
              </a:rPr>
              <a:t>電機連合</a:t>
            </a:r>
          </a:p>
        </p:txBody>
      </p:sp>
      <p:sp>
        <p:nvSpPr>
          <p:cNvPr id="33" name="テキスト ボックス 10"/>
          <p:cNvSpPr txBox="1">
            <a:spLocks noChangeArrowheads="1"/>
          </p:cNvSpPr>
          <p:nvPr/>
        </p:nvSpPr>
        <p:spPr bwMode="auto">
          <a:xfrm>
            <a:off x="7343896" y="3853281"/>
            <a:ext cx="382086" cy="11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050" b="1" i="0" u="none" strike="noStrike" kern="0" cap="none" spc="0" normalizeH="0" baseline="0" noProof="0" dirty="0">
                <a:ln>
                  <a:noFill/>
                </a:ln>
                <a:solidFill>
                  <a:prstClr val="black"/>
                </a:solidFill>
                <a:effectLst/>
                <a:uLnTx/>
                <a:uFillTx/>
                <a:latin typeface="Arial" charset="0"/>
                <a:ea typeface="ＭＳ Ｐゴシック" pitchFamily="50" charset="-128"/>
              </a:rPr>
              <a:t>厚生労働省</a:t>
            </a:r>
          </a:p>
        </p:txBody>
      </p:sp>
      <p:sp>
        <p:nvSpPr>
          <p:cNvPr id="34" name="角丸四角形 33"/>
          <p:cNvSpPr/>
          <p:nvPr/>
        </p:nvSpPr>
        <p:spPr>
          <a:xfrm>
            <a:off x="517041" y="5515811"/>
            <a:ext cx="3966351" cy="601181"/>
          </a:xfrm>
          <a:prstGeom prst="roundRect">
            <a:avLst/>
          </a:prstGeom>
          <a:solidFill>
            <a:srgbClr val="FFCCFF"/>
          </a:solidFill>
          <a:ln w="38100" cap="flat" cmpd="sng" algn="ctr">
            <a:noFill/>
            <a:prstDash val="solid"/>
          </a:ln>
          <a:effectLst/>
        </p:spPr>
        <p:txBody>
          <a:bodyPr anchor="ctr"/>
          <a:lstStyle/>
          <a:p>
            <a:pPr marL="355600" marR="0" lvl="0" indent="-266700" defTabSz="914400" eaLnBrk="1" fontAlgn="base" latinLnBrk="0" hangingPunct="1">
              <a:lnSpc>
                <a:spcPct val="100000"/>
              </a:lnSpc>
              <a:spcBef>
                <a:spcPct val="0"/>
              </a:spcBef>
              <a:spcAft>
                <a:spcPct val="0"/>
              </a:spcAft>
              <a:buClrTx/>
              <a:buSzTx/>
              <a:buFontTx/>
              <a:buNone/>
              <a:tabLst>
                <a:tab pos="1262063" algn="l"/>
              </a:tabLst>
              <a:defRPr/>
            </a:pPr>
            <a:r>
              <a:rPr kumimoji="0" lang="ja-JP" altLang="en-US"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開催日：</a:t>
            </a:r>
            <a:r>
              <a:rPr kumimoji="0" lang="en-US" altLang="ja-JP"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2016</a:t>
            </a:r>
            <a:r>
              <a:rPr kumimoji="0" lang="ja-JP" altLang="en-US"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年９月</a:t>
            </a:r>
            <a:r>
              <a:rPr kumimoji="0" lang="ja-JP" altLang="en-US" sz="1050" b="1" kern="0" dirty="0">
                <a:solidFill>
                  <a:prstClr val="black"/>
                </a:solidFill>
                <a:latin typeface="ＭＳ Ｐゴシック" panose="020B0600070205080204" pitchFamily="50" charset="-128"/>
              </a:rPr>
              <a:t>７</a:t>
            </a:r>
            <a:r>
              <a:rPr kumimoji="0" lang="ja-JP" altLang="en-US"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日（水）</a:t>
            </a:r>
            <a:endParaRPr kumimoji="0" lang="en-US" altLang="ja-JP"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355600" lvl="0" indent="-266700">
              <a:tabLst>
                <a:tab pos="1262063" algn="l"/>
              </a:tabLst>
              <a:defRPr/>
            </a:pPr>
            <a:r>
              <a:rPr kumimoji="0" lang="ja-JP" altLang="en-US"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出席者：</a:t>
            </a:r>
            <a:r>
              <a:rPr kumimoji="0" lang="zh-TW" altLang="en-US" sz="1050" b="1" kern="0" dirty="0">
                <a:solidFill>
                  <a:prstClr val="black"/>
                </a:solidFill>
                <a:latin typeface="ＭＳ Ｐゴシック" panose="020B0600070205080204" pitchFamily="50" charset="-128"/>
              </a:rPr>
              <a:t>福岡</a:t>
            </a:r>
            <a:r>
              <a:rPr kumimoji="0" lang="ja-JP" altLang="en-US" sz="1050" b="1" kern="0" dirty="0">
                <a:solidFill>
                  <a:prstClr val="black"/>
                </a:solidFill>
                <a:latin typeface="ＭＳ Ｐゴシック" panose="020B0600070205080204" pitchFamily="50" charset="-128"/>
              </a:rPr>
              <a:t> </a:t>
            </a:r>
            <a:r>
              <a:rPr kumimoji="0" lang="zh-TW" altLang="en-US" sz="1050" b="1" kern="0" dirty="0">
                <a:solidFill>
                  <a:prstClr val="black"/>
                </a:solidFill>
                <a:latin typeface="ＭＳ Ｐゴシック" panose="020B0600070205080204" pitchFamily="50" charset="-128"/>
              </a:rPr>
              <a:t>総務審議官</a:t>
            </a:r>
            <a:r>
              <a:rPr kumimoji="0" lang="ja-JP" altLang="en-US" sz="1050" b="1" i="0" u="none" strike="noStrike" kern="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zh-TW" altLang="en-US" sz="1050" b="1" kern="0" dirty="0">
                <a:solidFill>
                  <a:prstClr val="black"/>
                </a:solidFill>
                <a:latin typeface="ＭＳ Ｐゴシック" panose="020B0600070205080204" pitchFamily="50" charset="-128"/>
              </a:rPr>
              <a:t>武田</a:t>
            </a:r>
            <a:r>
              <a:rPr kumimoji="0" lang="ja-JP" altLang="en-US" sz="1050" b="1" kern="0" dirty="0">
                <a:solidFill>
                  <a:prstClr val="black"/>
                </a:solidFill>
                <a:latin typeface="ＭＳ Ｐゴシック" panose="020B0600070205080204" pitchFamily="50" charset="-128"/>
              </a:rPr>
              <a:t> </a:t>
            </a:r>
            <a:r>
              <a:rPr kumimoji="0" lang="zh-TW" altLang="en-US" sz="1050" b="1" kern="0" dirty="0">
                <a:solidFill>
                  <a:prstClr val="black"/>
                </a:solidFill>
                <a:latin typeface="ＭＳ Ｐゴシック" panose="020B0600070205080204" pitchFamily="50" charset="-128"/>
              </a:rPr>
              <a:t>官房総括審議官</a:t>
            </a:r>
            <a:endParaRPr kumimoji="0" lang="en-US" altLang="ja-JP"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355600" lvl="0" indent="-266700">
              <a:tabLst>
                <a:tab pos="1262063" algn="l"/>
              </a:tabLst>
              <a:defRPr/>
            </a:pPr>
            <a:r>
              <a:rPr kumimoji="0" lang="en-US" altLang="ja-JP"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zh-TW" altLang="en-US" sz="1050" b="1" kern="0" dirty="0">
                <a:solidFill>
                  <a:prstClr val="black"/>
                </a:solidFill>
                <a:latin typeface="ＭＳ Ｐゴシック" panose="020B0600070205080204" pitchFamily="50" charset="-128"/>
              </a:rPr>
              <a:t>谷脇 情報通信国際戦略局長</a:t>
            </a:r>
            <a:r>
              <a:rPr kumimoji="0" lang="ja-JP" altLang="en-US"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他</a:t>
            </a:r>
          </a:p>
        </p:txBody>
      </p:sp>
      <p:sp>
        <p:nvSpPr>
          <p:cNvPr id="35" name="テキスト ボックス 8"/>
          <p:cNvSpPr txBox="1">
            <a:spLocks noChangeArrowheads="1"/>
          </p:cNvSpPr>
          <p:nvPr/>
        </p:nvSpPr>
        <p:spPr bwMode="auto">
          <a:xfrm>
            <a:off x="1175805" y="5201208"/>
            <a:ext cx="328420" cy="11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050" b="1" i="0" u="none" strike="noStrike" kern="0" cap="none" spc="0" normalizeH="0" baseline="0" noProof="0" dirty="0">
                <a:ln>
                  <a:noFill/>
                </a:ln>
                <a:solidFill>
                  <a:prstClr val="black"/>
                </a:solidFill>
                <a:effectLst/>
                <a:uLnTx/>
                <a:uFillTx/>
                <a:latin typeface="Arial" charset="0"/>
                <a:ea typeface="ＭＳ Ｐゴシック" pitchFamily="50" charset="-128"/>
              </a:rPr>
              <a:t>電機連合</a:t>
            </a:r>
          </a:p>
        </p:txBody>
      </p:sp>
      <p:sp>
        <p:nvSpPr>
          <p:cNvPr id="36" name="テキスト ボックス 9"/>
          <p:cNvSpPr txBox="1">
            <a:spLocks noChangeArrowheads="1"/>
          </p:cNvSpPr>
          <p:nvPr/>
        </p:nvSpPr>
        <p:spPr bwMode="auto">
          <a:xfrm>
            <a:off x="3108415" y="5201208"/>
            <a:ext cx="267278" cy="11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050" b="1" i="0" u="none" strike="noStrike" kern="0" cap="none" spc="0" normalizeH="0" baseline="0" noProof="0" dirty="0">
                <a:ln>
                  <a:noFill/>
                </a:ln>
                <a:solidFill>
                  <a:prstClr val="black"/>
                </a:solidFill>
                <a:effectLst/>
                <a:uLnTx/>
                <a:uFillTx/>
                <a:latin typeface="Arial" charset="0"/>
                <a:ea typeface="ＭＳ Ｐゴシック" pitchFamily="50" charset="-128"/>
              </a:rPr>
              <a:t>総務省</a:t>
            </a:r>
          </a:p>
        </p:txBody>
      </p:sp>
      <p:sp>
        <p:nvSpPr>
          <p:cNvPr id="37" name="角丸四角形吹き出し 36"/>
          <p:cNvSpPr/>
          <p:nvPr/>
        </p:nvSpPr>
        <p:spPr bwMode="auto">
          <a:xfrm>
            <a:off x="4861428" y="1364464"/>
            <a:ext cx="3744416" cy="965898"/>
          </a:xfrm>
          <a:prstGeom prst="wedgeRoundRectCallout">
            <a:avLst>
              <a:gd name="adj1" fmla="val -64635"/>
              <a:gd name="adj2" fmla="val 7789"/>
              <a:gd name="adj3" fmla="val 16667"/>
            </a:avLst>
          </a:prstGeom>
          <a:noFill/>
          <a:ln w="6350" cap="flat" cmpd="sng" algn="ctr">
            <a:solidFill>
              <a:srgbClr val="4F81BD"/>
            </a:solidFill>
            <a:prstDash val="solid"/>
          </a:ln>
          <a:effectLst/>
        </p:spPr>
        <p:txBody>
          <a:bodyPr vert="horz" rtlCol="0" anchor="ctr"/>
          <a:lstStyle/>
          <a:p>
            <a:pPr lvl="0" eaLnBrk="0" hangingPunct="0">
              <a:defRPr/>
            </a:pPr>
            <a:r>
              <a:rPr kumimoji="0" lang="ja-JP" altLang="en-US" sz="1200" b="1" kern="0" dirty="0">
                <a:solidFill>
                  <a:prstClr val="black"/>
                </a:solidFill>
                <a:latin typeface="Calibri"/>
              </a:rPr>
              <a:t>第４次産業革命について、ＩｏＴや人工知能の社会実装に向けた具体的なプロジェクトを進めているところである。社会実装を阻む規制があれば緩和し、新たなルールが必要であればつくるよう働きかけている。</a:t>
            </a:r>
            <a:endParaRPr kumimoji="0" lang="ja-JP" altLang="en-US" sz="12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8" name="角丸四角形吹き出し 37"/>
          <p:cNvSpPr/>
          <p:nvPr/>
        </p:nvSpPr>
        <p:spPr bwMode="auto">
          <a:xfrm>
            <a:off x="4861428" y="4929183"/>
            <a:ext cx="3959044" cy="1452145"/>
          </a:xfrm>
          <a:prstGeom prst="wedgeRoundRectCallout">
            <a:avLst>
              <a:gd name="adj1" fmla="val -59245"/>
              <a:gd name="adj2" fmla="val -30728"/>
              <a:gd name="adj3" fmla="val 16667"/>
            </a:avLst>
          </a:prstGeom>
          <a:noFill/>
          <a:ln w="6350" cap="flat" cmpd="sng" algn="ctr">
            <a:solidFill>
              <a:srgbClr val="4F81BD"/>
            </a:solidFill>
            <a:prstDash val="solid"/>
          </a:ln>
          <a:effectLst/>
        </p:spPr>
        <p:txBody>
          <a:bodyPr vert="horz" rtlCol="0" anchor="ctr"/>
          <a:lstStyle/>
          <a:p>
            <a:pPr lvl="0" eaLnBrk="0" hangingPunct="0">
              <a:defRPr/>
            </a:pPr>
            <a:r>
              <a:rPr kumimoji="0" lang="ja-JP" altLang="en-US" sz="1200" b="1" kern="0" dirty="0">
                <a:solidFill>
                  <a:prstClr val="black"/>
                </a:solidFill>
                <a:latin typeface="Calibri"/>
              </a:rPr>
              <a:t>　</a:t>
            </a:r>
            <a:r>
              <a:rPr kumimoji="0" lang="ja-JP" altLang="ja-JP" sz="1200" b="1" kern="0" dirty="0">
                <a:solidFill>
                  <a:prstClr val="black"/>
                </a:solidFill>
                <a:latin typeface="Calibri"/>
              </a:rPr>
              <a:t>既に</a:t>
            </a:r>
            <a:r>
              <a:rPr kumimoji="0" lang="en-US" altLang="ja-JP" sz="1200" b="1" kern="0" dirty="0">
                <a:solidFill>
                  <a:prstClr val="black"/>
                </a:solidFill>
                <a:latin typeface="Calibri"/>
              </a:rPr>
              <a:t>10</a:t>
            </a:r>
            <a:r>
              <a:rPr kumimoji="0" lang="ja-JP" altLang="ja-JP" sz="1200" b="1" kern="0" dirty="0">
                <a:solidFill>
                  <a:prstClr val="black"/>
                </a:solidFill>
                <a:latin typeface="Calibri"/>
              </a:rPr>
              <a:t>年以上前にＩｏＴの到来を予見していた。それが、ここにきて多くの企業経営者の認識が進み、各社間の提携案件や先駆的なベンチャー企業が増えてきたと実感している。</a:t>
            </a:r>
            <a:r>
              <a:rPr kumimoji="0" lang="ja-JP" altLang="en-US" sz="1200" b="1" kern="0" dirty="0">
                <a:solidFill>
                  <a:prstClr val="black"/>
                </a:solidFill>
                <a:latin typeface="Calibri"/>
              </a:rPr>
              <a:t>ここ５～６年が種まきの時期であり、意識改革が飛躍的に進む大きなタイミングと考えている。これが実際に花開くのは、</a:t>
            </a:r>
            <a:r>
              <a:rPr kumimoji="0" lang="en-US" altLang="ja-JP" sz="1200" b="1" kern="0" dirty="0">
                <a:solidFill>
                  <a:prstClr val="black"/>
                </a:solidFill>
                <a:latin typeface="Calibri"/>
              </a:rPr>
              <a:t>2025</a:t>
            </a:r>
            <a:r>
              <a:rPr kumimoji="0" lang="ja-JP" altLang="en-US" sz="1200" b="1" kern="0" dirty="0">
                <a:solidFill>
                  <a:prstClr val="black"/>
                </a:solidFill>
                <a:latin typeface="Calibri"/>
              </a:rPr>
              <a:t>年頃になるだろう。</a:t>
            </a:r>
          </a:p>
        </p:txBody>
      </p:sp>
      <p:pic>
        <p:nvPicPr>
          <p:cNvPr id="522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986" y="647301"/>
            <a:ext cx="2239054" cy="168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9029" y="656872"/>
            <a:ext cx="1670735" cy="1648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4008" y="2437946"/>
            <a:ext cx="2293277" cy="1465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9923" y="3478179"/>
            <a:ext cx="1431539" cy="172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5816" y="3478179"/>
            <a:ext cx="1465212" cy="1759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887344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9BDB918F-493A-4B36-85AE-9ACABE03F7BA}" type="slidenum">
              <a:rPr lang="en-US" altLang="ja-JP" smtClean="0"/>
              <a:pPr>
                <a:defRPr/>
              </a:pPr>
              <a:t>8</a:t>
            </a:fld>
            <a:endParaRPr lang="en-US" altLang="ja-JP" dirty="0"/>
          </a:p>
        </p:txBody>
      </p:sp>
      <p:sp>
        <p:nvSpPr>
          <p:cNvPr id="3" name="サブタイトル 12"/>
          <p:cNvSpPr txBox="1">
            <a:spLocks/>
          </p:cNvSpPr>
          <p:nvPr/>
        </p:nvSpPr>
        <p:spPr>
          <a:xfrm>
            <a:off x="2403954" y="188640"/>
            <a:ext cx="6400800" cy="504056"/>
          </a:xfrm>
          <a:prstGeom prst="rect">
            <a:avLst/>
          </a:prstGeom>
        </p:spPr>
        <p:txBody>
          <a:bodyPr vert="horz" lIns="91440" tIns="45720" rIns="91440" bIns="45720"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marL="0" indent="0" algn="r" defTabSz="914400" rtl="0" eaLnBrk="1" latinLnBrk="0" hangingPunct="1">
              <a:spcBef>
                <a:spcPct val="20000"/>
              </a:spcBef>
              <a:buFont typeface="Arial" panose="020B0604020202020204" pitchFamily="34" charset="0"/>
              <a:buNone/>
              <a:defRPr kumimoji="1" sz="3200" b="1" kern="1200" cap="none" spc="0">
                <a:ln w="11430">
                  <a:no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ja-JP" altLang="en-US" u="sng" dirty="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latin typeface="Calibri"/>
                <a:ea typeface="ＭＳ Ｐゴシック" panose="020B0600070205080204" pitchFamily="50" charset="-128"/>
              </a:rPr>
              <a:t>政党</a:t>
            </a:r>
            <a:r>
              <a:rPr kumimoji="1" lang="ja-JP" altLang="en-US" sz="3200" b="1" i="0" u="none" strike="noStrike" kern="1200" cap="none" spc="0" normalizeH="0" baseline="0" noProof="0" dirty="0" smtClean="0">
                <a:ln w="11430">
                  <a:noFill/>
                </a:ln>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ＭＳ Ｐゴシック" panose="020B0600070205080204" pitchFamily="50" charset="-128"/>
                <a:cs typeface="+mn-cs"/>
              </a:rPr>
              <a:t>と</a:t>
            </a:r>
            <a:r>
              <a:rPr kumimoji="1" lang="ja-JP" altLang="en-US" sz="3200" b="1" i="0" u="none" strike="noStrike" kern="1200" cap="none" spc="0" normalizeH="0" baseline="0" noProof="0" dirty="0">
                <a:ln w="11430">
                  <a:noFill/>
                </a:ln>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ＭＳ Ｐゴシック" panose="020B0600070205080204" pitchFamily="50" charset="-128"/>
                <a:cs typeface="+mn-cs"/>
              </a:rPr>
              <a:t>の政策協議</a:t>
            </a:r>
          </a:p>
        </p:txBody>
      </p:sp>
      <p:sp>
        <p:nvSpPr>
          <p:cNvPr id="4" name="角丸四角形 26"/>
          <p:cNvSpPr/>
          <p:nvPr/>
        </p:nvSpPr>
        <p:spPr>
          <a:xfrm>
            <a:off x="488194" y="2869956"/>
            <a:ext cx="7989488" cy="817245"/>
          </a:xfrm>
          <a:prstGeom prst="roundRect">
            <a:avLst/>
          </a:prstGeom>
          <a:solidFill>
            <a:srgbClr val="FFCCFF"/>
          </a:solidFill>
          <a:ln w="38100" cap="flat" cmpd="sng" algn="ctr">
            <a:noFill/>
            <a:prstDash val="solid"/>
          </a:ln>
          <a:effectLst/>
        </p:spPr>
        <p:txBody>
          <a:bodyPr wrap="square" anchor="ctr">
            <a:spAutoFit/>
          </a:bodyPr>
          <a:lstStyle/>
          <a:p>
            <a:pPr marL="355600" marR="0" lvl="0" indent="-266700" defTabSz="914400" eaLnBrk="1" fontAlgn="base" latinLnBrk="0" hangingPunct="1">
              <a:lnSpc>
                <a:spcPct val="100000"/>
              </a:lnSpc>
              <a:spcBef>
                <a:spcPct val="0"/>
              </a:spcBef>
              <a:spcAft>
                <a:spcPct val="0"/>
              </a:spcAft>
              <a:buClrTx/>
              <a:buSzTx/>
              <a:buFontTx/>
              <a:buNone/>
              <a:tabLst>
                <a:tab pos="1262063" algn="l"/>
              </a:tabLst>
              <a:defRPr/>
            </a:pPr>
            <a:r>
              <a:rPr kumimoji="0" lang="ja-JP" altLang="en-US" sz="1050" b="1" i="0" u="none" strike="noStrike" kern="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開催</a:t>
            </a:r>
            <a:r>
              <a:rPr kumimoji="0" lang="ja-JP" altLang="en-US"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日：</a:t>
            </a:r>
            <a:r>
              <a:rPr kumimoji="0" lang="en-US" altLang="ja-JP"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2016</a:t>
            </a:r>
            <a:r>
              <a:rPr kumimoji="0" lang="ja-JP" altLang="en-US" sz="1050" b="1" i="0" u="none" strike="noStrike" kern="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0" lang="en-US" altLang="ja-JP" sz="1050" b="1" i="0" u="none" strike="noStrike" kern="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11</a:t>
            </a:r>
            <a:r>
              <a:rPr kumimoji="0" lang="ja-JP" altLang="en-US" sz="1050" b="1" i="0" u="none" strike="noStrike" kern="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a:t>
            </a:r>
            <a:r>
              <a:rPr lang="ja-JP" altLang="en-US" sz="1050" b="1" kern="0" dirty="0">
                <a:solidFill>
                  <a:prstClr val="black"/>
                </a:solidFill>
                <a:latin typeface="ＭＳ Ｐゴシック" panose="020B0600070205080204" pitchFamily="50" charset="-128"/>
                <a:ea typeface="ＭＳ Ｐゴシック" panose="020B0600070205080204" pitchFamily="50" charset="-128"/>
              </a:rPr>
              <a:t>１</a:t>
            </a:r>
            <a:r>
              <a:rPr kumimoji="0" lang="ja-JP" altLang="en-US" sz="1050" b="1" i="0" u="none" strike="noStrike" kern="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日（火</a:t>
            </a:r>
            <a:r>
              <a:rPr kumimoji="0" lang="ja-JP" altLang="en-US" sz="1050" b="1" i="0" u="none" strike="noStrike" kern="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lang="en-US" altLang="ja-JP" sz="1050" b="1" kern="0" dirty="0">
              <a:solidFill>
                <a:prstClr val="black"/>
              </a:solidFill>
              <a:latin typeface="ＭＳ Ｐゴシック" panose="020B0600070205080204" pitchFamily="50" charset="-128"/>
              <a:ea typeface="ＭＳ Ｐゴシック" panose="020B0600070205080204" pitchFamily="50" charset="-128"/>
            </a:endParaRPr>
          </a:p>
          <a:p>
            <a:pPr marL="355600" marR="0" lvl="0" indent="-266700" defTabSz="914400" eaLnBrk="1" fontAlgn="base" latinLnBrk="0" hangingPunct="1">
              <a:lnSpc>
                <a:spcPct val="100000"/>
              </a:lnSpc>
              <a:spcBef>
                <a:spcPct val="0"/>
              </a:spcBef>
              <a:spcAft>
                <a:spcPct val="0"/>
              </a:spcAft>
              <a:buClrTx/>
              <a:buSzTx/>
              <a:buFontTx/>
              <a:buNone/>
              <a:tabLst>
                <a:tab pos="1262063" algn="l"/>
              </a:tabLst>
              <a:defRPr/>
            </a:pPr>
            <a:r>
              <a:rPr kumimoji="0" lang="ja-JP" altLang="en-US" sz="1050" b="1" i="0" u="none" strike="noStrike" kern="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出席者</a:t>
            </a:r>
            <a:r>
              <a:rPr lang="ja-JP" altLang="en-US" sz="1050" b="1" kern="0" dirty="0">
                <a:solidFill>
                  <a:prstClr val="black"/>
                </a:solidFill>
                <a:latin typeface="ＭＳ Ｐゴシック" panose="020B0600070205080204" pitchFamily="50" charset="-128"/>
                <a:ea typeface="ＭＳ Ｐゴシック" panose="020B0600070205080204" pitchFamily="50" charset="-128"/>
              </a:rPr>
              <a:t>：大串　博志	</a:t>
            </a:r>
            <a:r>
              <a:rPr lang="ja-JP" altLang="en-US" sz="1050" b="1" kern="0" dirty="0" smtClean="0">
                <a:solidFill>
                  <a:prstClr val="black"/>
                </a:solidFill>
                <a:latin typeface="ＭＳ Ｐゴシック" panose="020B0600070205080204" pitchFamily="50" charset="-128"/>
                <a:ea typeface="ＭＳ Ｐゴシック" panose="020B0600070205080204" pitchFamily="50" charset="-128"/>
              </a:rPr>
              <a:t>（政務</a:t>
            </a:r>
            <a:r>
              <a:rPr lang="ja-JP" altLang="en-US" sz="1050" b="1" kern="0" dirty="0">
                <a:solidFill>
                  <a:prstClr val="black"/>
                </a:solidFill>
                <a:latin typeface="ＭＳ Ｐゴシック" panose="020B0600070205080204" pitchFamily="50" charset="-128"/>
                <a:ea typeface="ＭＳ Ｐゴシック" panose="020B0600070205080204" pitchFamily="50" charset="-128"/>
              </a:rPr>
              <a:t>調査会長</a:t>
            </a:r>
            <a:r>
              <a:rPr lang="ja-JP" altLang="en-US" sz="1050" b="1" kern="0" dirty="0" smtClean="0">
                <a:solidFill>
                  <a:prstClr val="black"/>
                </a:solidFill>
                <a:latin typeface="ＭＳ Ｐゴシック" panose="020B0600070205080204" pitchFamily="50" charset="-128"/>
                <a:ea typeface="ＭＳ Ｐゴシック" panose="020B0600070205080204" pitchFamily="50" charset="-128"/>
              </a:rPr>
              <a:t>）、玄</a:t>
            </a:r>
            <a:r>
              <a:rPr lang="ja-JP" altLang="en-US" sz="1050" b="1" kern="0" dirty="0">
                <a:solidFill>
                  <a:prstClr val="black"/>
                </a:solidFill>
                <a:latin typeface="ＭＳ Ｐゴシック" panose="020B0600070205080204" pitchFamily="50" charset="-128"/>
                <a:ea typeface="ＭＳ Ｐゴシック" panose="020B0600070205080204" pitchFamily="50" charset="-128"/>
              </a:rPr>
              <a:t>葉　</a:t>
            </a:r>
            <a:r>
              <a:rPr lang="ja-JP" altLang="en-US" sz="1050" b="1" kern="0" dirty="0" smtClean="0">
                <a:solidFill>
                  <a:prstClr val="black"/>
                </a:solidFill>
                <a:latin typeface="ＭＳ Ｐゴシック" panose="020B0600070205080204" pitchFamily="50" charset="-128"/>
                <a:ea typeface="ＭＳ Ｐゴシック" panose="020B0600070205080204" pitchFamily="50" charset="-128"/>
              </a:rPr>
              <a:t>光一郎（エネルギー</a:t>
            </a:r>
            <a:r>
              <a:rPr lang="ja-JP" altLang="en-US" sz="1050" b="1" kern="0" dirty="0">
                <a:solidFill>
                  <a:prstClr val="black"/>
                </a:solidFill>
                <a:latin typeface="ＭＳ Ｐゴシック" panose="020B0600070205080204" pitchFamily="50" charset="-128"/>
                <a:ea typeface="ＭＳ Ｐゴシック" panose="020B0600070205080204" pitchFamily="50" charset="-128"/>
              </a:rPr>
              <a:t>環境調査会長</a:t>
            </a:r>
            <a:r>
              <a:rPr lang="ja-JP" altLang="en-US" sz="1050" b="1" kern="0" dirty="0" smtClean="0">
                <a:solidFill>
                  <a:prstClr val="black"/>
                </a:solidFill>
                <a:latin typeface="ＭＳ Ｐゴシック" panose="020B0600070205080204" pitchFamily="50" charset="-128"/>
                <a:ea typeface="ＭＳ Ｐゴシック" panose="020B0600070205080204" pitchFamily="50" charset="-128"/>
              </a:rPr>
              <a:t>）、田嶋</a:t>
            </a:r>
            <a:r>
              <a:rPr lang="ja-JP" altLang="en-US" sz="1050" b="1" kern="0" dirty="0">
                <a:solidFill>
                  <a:prstClr val="black"/>
                </a:solidFill>
                <a:latin typeface="ＭＳ Ｐゴシック" panose="020B0600070205080204" pitchFamily="50" charset="-128"/>
                <a:ea typeface="ＭＳ Ｐゴシック" panose="020B0600070205080204" pitchFamily="50" charset="-128"/>
              </a:rPr>
              <a:t>　　</a:t>
            </a:r>
            <a:r>
              <a:rPr lang="ja-JP" altLang="en-US" sz="1050" b="1" kern="0" dirty="0" smtClean="0">
                <a:solidFill>
                  <a:prstClr val="black"/>
                </a:solidFill>
                <a:latin typeface="ＭＳ Ｐゴシック" panose="020B0600070205080204" pitchFamily="50" charset="-128"/>
                <a:ea typeface="ＭＳ Ｐゴシック" panose="020B0600070205080204" pitchFamily="50" charset="-128"/>
              </a:rPr>
              <a:t>要（ネクスト</a:t>
            </a:r>
            <a:r>
              <a:rPr lang="ja-JP" altLang="en-US" sz="1050" b="1" kern="0" dirty="0">
                <a:solidFill>
                  <a:prstClr val="black"/>
                </a:solidFill>
                <a:latin typeface="ＭＳ Ｐゴシック" panose="020B0600070205080204" pitchFamily="50" charset="-128"/>
                <a:ea typeface="ＭＳ Ｐゴシック" panose="020B0600070205080204" pitchFamily="50" charset="-128"/>
              </a:rPr>
              <a:t>経済産業大臣）</a:t>
            </a:r>
          </a:p>
          <a:p>
            <a:pPr marL="355600" lvl="0" indent="-266700">
              <a:tabLst>
                <a:tab pos="1262063" algn="l"/>
              </a:tabLst>
              <a:defRPr/>
            </a:pPr>
            <a:r>
              <a:rPr lang="ja-JP" altLang="en-US" sz="1050" b="1" kern="0" dirty="0">
                <a:solidFill>
                  <a:prstClr val="black"/>
                </a:solidFill>
                <a:latin typeface="ＭＳ Ｐゴシック" panose="020B0600070205080204" pitchFamily="50" charset="-128"/>
                <a:ea typeface="ＭＳ Ｐゴシック" panose="020B0600070205080204" pitchFamily="50" charset="-128"/>
              </a:rPr>
              <a:t>足立　</a:t>
            </a:r>
            <a:r>
              <a:rPr lang="ja-JP" altLang="en-US" sz="1050" b="1" kern="0" dirty="0" smtClean="0">
                <a:solidFill>
                  <a:prstClr val="black"/>
                </a:solidFill>
                <a:latin typeface="ＭＳ Ｐゴシック" panose="020B0600070205080204" pitchFamily="50" charset="-128"/>
                <a:ea typeface="ＭＳ Ｐゴシック" panose="020B0600070205080204" pitchFamily="50" charset="-128"/>
              </a:rPr>
              <a:t>信也（ネクスト</a:t>
            </a:r>
            <a:r>
              <a:rPr lang="ja-JP" altLang="en-US" sz="1050" b="1" kern="0" dirty="0">
                <a:solidFill>
                  <a:prstClr val="black"/>
                </a:solidFill>
                <a:latin typeface="ＭＳ Ｐゴシック" panose="020B0600070205080204" pitchFamily="50" charset="-128"/>
                <a:ea typeface="ＭＳ Ｐゴシック" panose="020B0600070205080204" pitchFamily="50" charset="-128"/>
              </a:rPr>
              <a:t>厚生労働大臣</a:t>
            </a:r>
            <a:r>
              <a:rPr lang="ja-JP" altLang="en-US" sz="1050" b="1" kern="0" dirty="0" smtClean="0">
                <a:solidFill>
                  <a:prstClr val="black"/>
                </a:solidFill>
                <a:latin typeface="ＭＳ Ｐゴシック" panose="020B0600070205080204" pitchFamily="50" charset="-128"/>
                <a:ea typeface="ＭＳ Ｐゴシック" panose="020B0600070205080204" pitchFamily="50" charset="-128"/>
              </a:rPr>
              <a:t>）、奥野</a:t>
            </a:r>
            <a:r>
              <a:rPr lang="ja-JP" altLang="en-US" sz="1050" b="1" kern="0" dirty="0">
                <a:solidFill>
                  <a:prstClr val="black"/>
                </a:solidFill>
                <a:latin typeface="ＭＳ Ｐゴシック" panose="020B0600070205080204" pitchFamily="50" charset="-128"/>
                <a:ea typeface="ＭＳ Ｐゴシック" panose="020B0600070205080204" pitchFamily="50" charset="-128"/>
              </a:rPr>
              <a:t>　</a:t>
            </a:r>
            <a:r>
              <a:rPr lang="ja-JP" altLang="en-US" sz="1050" b="1" kern="0" dirty="0" smtClean="0">
                <a:solidFill>
                  <a:prstClr val="black"/>
                </a:solidFill>
                <a:latin typeface="ＭＳ Ｐゴシック" panose="020B0600070205080204" pitchFamily="50" charset="-128"/>
                <a:ea typeface="ＭＳ Ｐゴシック" panose="020B0600070205080204" pitchFamily="50" charset="-128"/>
              </a:rPr>
              <a:t>総一郎（ネクスト</a:t>
            </a:r>
            <a:r>
              <a:rPr lang="ja-JP" altLang="en-US" sz="1050" b="1" kern="0" dirty="0">
                <a:solidFill>
                  <a:prstClr val="black"/>
                </a:solidFill>
                <a:latin typeface="ＭＳ Ｐゴシック" panose="020B0600070205080204" pitchFamily="50" charset="-128"/>
                <a:ea typeface="ＭＳ Ｐゴシック" panose="020B0600070205080204" pitchFamily="50" charset="-128"/>
              </a:rPr>
              <a:t>総務大臣</a:t>
            </a:r>
            <a:r>
              <a:rPr lang="ja-JP" altLang="en-US" sz="1050" b="1" kern="0" dirty="0" smtClean="0">
                <a:solidFill>
                  <a:prstClr val="black"/>
                </a:solidFill>
                <a:latin typeface="ＭＳ Ｐゴシック" panose="020B0600070205080204" pitchFamily="50" charset="-128"/>
                <a:ea typeface="ＭＳ Ｐゴシック" panose="020B0600070205080204" pitchFamily="50" charset="-128"/>
              </a:rPr>
              <a:t>）、大畠</a:t>
            </a:r>
            <a:r>
              <a:rPr lang="ja-JP" altLang="en-US" sz="1050" b="1" kern="0" dirty="0">
                <a:solidFill>
                  <a:prstClr val="black"/>
                </a:solidFill>
                <a:latin typeface="ＭＳ Ｐゴシック" panose="020B0600070205080204" pitchFamily="50" charset="-128"/>
                <a:ea typeface="ＭＳ Ｐゴシック" panose="020B0600070205080204" pitchFamily="50" charset="-128"/>
              </a:rPr>
              <a:t>　章</a:t>
            </a:r>
            <a:r>
              <a:rPr lang="ja-JP" altLang="en-US" sz="1050" b="1" kern="0" dirty="0" smtClean="0">
                <a:solidFill>
                  <a:prstClr val="black"/>
                </a:solidFill>
                <a:latin typeface="ＭＳ Ｐゴシック" panose="020B0600070205080204" pitchFamily="50" charset="-128"/>
                <a:ea typeface="ＭＳ Ｐゴシック" panose="020B0600070205080204" pitchFamily="50" charset="-128"/>
              </a:rPr>
              <a:t>宏（</a:t>
            </a:r>
            <a:r>
              <a:rPr lang="ja-JP" altLang="en-US" sz="1050" b="1" kern="0" dirty="0">
                <a:solidFill>
                  <a:prstClr val="black"/>
                </a:solidFill>
                <a:latin typeface="ＭＳ Ｐゴシック" panose="020B0600070205080204" pitchFamily="50" charset="-128"/>
                <a:ea typeface="ＭＳ Ｐゴシック" panose="020B0600070205080204" pitchFamily="50" charset="-128"/>
              </a:rPr>
              <a:t>電機連合政治顧問</a:t>
            </a:r>
            <a:r>
              <a:rPr lang="ja-JP" altLang="en-US" sz="1050" b="1" kern="0" dirty="0" smtClean="0">
                <a:solidFill>
                  <a:prstClr val="black"/>
                </a:solidFill>
                <a:latin typeface="ＭＳ Ｐゴシック" panose="020B0600070205080204" pitchFamily="50" charset="-128"/>
                <a:ea typeface="ＭＳ Ｐゴシック" panose="020B0600070205080204" pitchFamily="50" charset="-128"/>
              </a:rPr>
              <a:t>）、</a:t>
            </a:r>
            <a:endParaRPr lang="en-US" altLang="ja-JP" sz="1050" b="1" kern="0" dirty="0" smtClean="0">
              <a:solidFill>
                <a:prstClr val="black"/>
              </a:solidFill>
              <a:latin typeface="ＭＳ Ｐゴシック" panose="020B0600070205080204" pitchFamily="50" charset="-128"/>
              <a:ea typeface="ＭＳ Ｐゴシック" panose="020B0600070205080204" pitchFamily="50" charset="-128"/>
            </a:endParaRPr>
          </a:p>
          <a:p>
            <a:pPr marL="355600" lvl="0" indent="-266700">
              <a:tabLst>
                <a:tab pos="1262063" algn="l"/>
              </a:tabLst>
              <a:defRPr/>
            </a:pPr>
            <a:r>
              <a:rPr lang="ja-JP" altLang="en-US" sz="1050" b="1" kern="0" dirty="0" smtClean="0">
                <a:solidFill>
                  <a:prstClr val="black"/>
                </a:solidFill>
                <a:latin typeface="ＭＳ Ｐゴシック" panose="020B0600070205080204" pitchFamily="50" charset="-128"/>
                <a:ea typeface="ＭＳ Ｐゴシック" panose="020B0600070205080204" pitchFamily="50" charset="-128"/>
              </a:rPr>
              <a:t>石上</a:t>
            </a:r>
            <a:r>
              <a:rPr lang="ja-JP" altLang="en-US" sz="1050" b="1" kern="0" dirty="0">
                <a:solidFill>
                  <a:prstClr val="black"/>
                </a:solidFill>
                <a:latin typeface="ＭＳ Ｐゴシック" panose="020B0600070205080204" pitchFamily="50" charset="-128"/>
                <a:ea typeface="ＭＳ Ｐゴシック" panose="020B0600070205080204" pitchFamily="50" charset="-128"/>
              </a:rPr>
              <a:t>　俊</a:t>
            </a:r>
            <a:r>
              <a:rPr lang="ja-JP" altLang="en-US" sz="1050" b="1" kern="0" dirty="0" smtClean="0">
                <a:solidFill>
                  <a:prstClr val="black"/>
                </a:solidFill>
                <a:latin typeface="ＭＳ Ｐゴシック" panose="020B0600070205080204" pitchFamily="50" charset="-128"/>
                <a:ea typeface="ＭＳ Ｐゴシック" panose="020B0600070205080204" pitchFamily="50" charset="-128"/>
              </a:rPr>
              <a:t>雄（</a:t>
            </a:r>
            <a:r>
              <a:rPr lang="ja-JP" altLang="en-US" sz="1050" b="1" kern="0" dirty="0">
                <a:solidFill>
                  <a:prstClr val="black"/>
                </a:solidFill>
                <a:latin typeface="ＭＳ Ｐゴシック" panose="020B0600070205080204" pitchFamily="50" charset="-128"/>
                <a:ea typeface="ＭＳ Ｐゴシック" panose="020B0600070205080204" pitchFamily="50" charset="-128"/>
              </a:rPr>
              <a:t>電機連合政治顧問</a:t>
            </a:r>
            <a:r>
              <a:rPr lang="ja-JP" altLang="en-US" sz="1050" b="1" kern="0" dirty="0" smtClean="0">
                <a:solidFill>
                  <a:prstClr val="black"/>
                </a:solidFill>
                <a:latin typeface="ＭＳ Ｐゴシック" panose="020B0600070205080204" pitchFamily="50" charset="-128"/>
                <a:ea typeface="ＭＳ Ｐゴシック" panose="020B0600070205080204" pitchFamily="50" charset="-128"/>
              </a:rPr>
              <a:t>）、矢田</a:t>
            </a:r>
            <a:r>
              <a:rPr lang="ja-JP" altLang="en-US" sz="1050" b="1" kern="0" dirty="0">
                <a:solidFill>
                  <a:prstClr val="black"/>
                </a:solidFill>
                <a:latin typeface="ＭＳ Ｐゴシック" panose="020B0600070205080204" pitchFamily="50" charset="-128"/>
                <a:ea typeface="ＭＳ Ｐゴシック" panose="020B0600070205080204" pitchFamily="50" charset="-128"/>
              </a:rPr>
              <a:t>　</a:t>
            </a:r>
            <a:r>
              <a:rPr lang="ja-JP" altLang="en-US" sz="1050" b="1" kern="0" dirty="0" err="1">
                <a:solidFill>
                  <a:prstClr val="black"/>
                </a:solidFill>
                <a:latin typeface="ＭＳ Ｐゴシック" panose="020B0600070205080204" pitchFamily="50" charset="-128"/>
                <a:ea typeface="ＭＳ Ｐゴシック" panose="020B0600070205080204" pitchFamily="50" charset="-128"/>
              </a:rPr>
              <a:t>わか</a:t>
            </a:r>
            <a:r>
              <a:rPr lang="ja-JP" altLang="en-US" sz="1050" b="1" kern="0" dirty="0" smtClean="0">
                <a:solidFill>
                  <a:prstClr val="black"/>
                </a:solidFill>
                <a:latin typeface="ＭＳ Ｐゴシック" panose="020B0600070205080204" pitchFamily="50" charset="-128"/>
                <a:ea typeface="ＭＳ Ｐゴシック" panose="020B0600070205080204" pitchFamily="50" charset="-128"/>
              </a:rPr>
              <a:t>子（</a:t>
            </a:r>
            <a:r>
              <a:rPr lang="ja-JP" altLang="en-US" sz="1050" b="1" kern="0" dirty="0">
                <a:solidFill>
                  <a:prstClr val="black"/>
                </a:solidFill>
                <a:latin typeface="ＭＳ Ｐゴシック" panose="020B0600070205080204" pitchFamily="50" charset="-128"/>
                <a:ea typeface="ＭＳ Ｐゴシック" panose="020B0600070205080204" pitchFamily="50" charset="-128"/>
              </a:rPr>
              <a:t>電機連合政治顧問</a:t>
            </a:r>
            <a:r>
              <a:rPr lang="ja-JP" altLang="en-US" sz="1050" b="1" kern="0" dirty="0" smtClean="0">
                <a:solidFill>
                  <a:prstClr val="black"/>
                </a:solidFill>
                <a:latin typeface="ＭＳ Ｐゴシック" panose="020B0600070205080204" pitchFamily="50" charset="-128"/>
                <a:ea typeface="ＭＳ Ｐゴシック" panose="020B0600070205080204" pitchFamily="50" charset="-128"/>
              </a:rPr>
              <a:t>）</a:t>
            </a:r>
            <a:endParaRPr kumimoji="0" lang="ja-JP" altLang="en-US"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 name="角丸四角形 30"/>
          <p:cNvSpPr/>
          <p:nvPr/>
        </p:nvSpPr>
        <p:spPr>
          <a:xfrm>
            <a:off x="4001061" y="5825983"/>
            <a:ext cx="4029869" cy="607513"/>
          </a:xfrm>
          <a:prstGeom prst="roundRect">
            <a:avLst/>
          </a:prstGeom>
          <a:solidFill>
            <a:srgbClr val="FFCCFF"/>
          </a:solidFill>
          <a:ln w="38100" cap="flat" cmpd="sng" algn="ctr">
            <a:noFill/>
            <a:prstDash val="solid"/>
          </a:ln>
          <a:effectLst/>
        </p:spPr>
        <p:txBody>
          <a:bodyPr anchor="ctr"/>
          <a:lstStyle/>
          <a:p>
            <a:pPr marL="355600" marR="0" lvl="0" indent="-266700" defTabSz="914400" eaLnBrk="1" fontAlgn="base" latinLnBrk="0" hangingPunct="1">
              <a:lnSpc>
                <a:spcPct val="100000"/>
              </a:lnSpc>
              <a:spcBef>
                <a:spcPct val="0"/>
              </a:spcBef>
              <a:spcAft>
                <a:spcPct val="0"/>
              </a:spcAft>
              <a:buClrTx/>
              <a:buSzTx/>
              <a:buFontTx/>
              <a:buNone/>
              <a:tabLst>
                <a:tab pos="1262063" algn="l"/>
              </a:tabLst>
              <a:defRPr/>
            </a:pPr>
            <a:r>
              <a:rPr kumimoji="0" lang="ja-JP" altLang="en-US" sz="1050" b="1" i="0" u="none" strike="noStrike" kern="0" cap="none" spc="0" normalizeH="0" baseline="0" noProof="0" dirty="0" smtClean="0">
                <a:ln>
                  <a:noFill/>
                </a:ln>
                <a:solidFill>
                  <a:prstClr val="black"/>
                </a:solidFill>
                <a:effectLst/>
                <a:uLnTx/>
                <a:uFillTx/>
                <a:latin typeface="ＭＳ Ｐゴシック" pitchFamily="50" charset="-128"/>
                <a:ea typeface="ＭＳ Ｐゴシック" panose="020B0600070205080204" pitchFamily="50" charset="-128"/>
                <a:cs typeface="+mn-cs"/>
              </a:rPr>
              <a:t>開催</a:t>
            </a:r>
            <a:r>
              <a:rPr kumimoji="0" lang="ja-JP" altLang="en-US" sz="1050" b="1" i="0" u="none" strike="noStrike" kern="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日：</a:t>
            </a:r>
            <a:r>
              <a:rPr kumimoji="0" lang="en-US" altLang="ja-JP" sz="1050" b="1" i="0" u="none" strike="noStrike" kern="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2016</a:t>
            </a:r>
            <a:r>
              <a:rPr kumimoji="0" lang="ja-JP" altLang="en-US" sz="1050" b="1" i="0" u="none" strike="noStrike" kern="0" cap="none" spc="0" normalizeH="0" baseline="0" noProof="0" dirty="0" smtClean="0">
                <a:ln>
                  <a:noFill/>
                </a:ln>
                <a:solidFill>
                  <a:prstClr val="black"/>
                </a:solidFill>
                <a:effectLst/>
                <a:uLnTx/>
                <a:uFillTx/>
                <a:latin typeface="ＭＳ Ｐゴシック" pitchFamily="50" charset="-128"/>
                <a:ea typeface="ＭＳ Ｐゴシック" panose="020B0600070205080204" pitchFamily="50" charset="-128"/>
                <a:cs typeface="+mn-cs"/>
              </a:rPr>
              <a:t>年</a:t>
            </a:r>
            <a:r>
              <a:rPr kumimoji="0" lang="en-US" altLang="ja-JP" sz="1050" b="1" i="0" u="none" strike="noStrike" kern="0" cap="none" spc="0" normalizeH="0" baseline="0" noProof="0" dirty="0" smtClean="0">
                <a:ln>
                  <a:noFill/>
                </a:ln>
                <a:solidFill>
                  <a:prstClr val="black"/>
                </a:solidFill>
                <a:effectLst/>
                <a:uLnTx/>
                <a:uFillTx/>
                <a:latin typeface="ＭＳ Ｐゴシック" pitchFamily="50" charset="-128"/>
                <a:ea typeface="ＭＳ Ｐゴシック" panose="020B0600070205080204" pitchFamily="50" charset="-128"/>
                <a:cs typeface="+mn-cs"/>
              </a:rPr>
              <a:t>11</a:t>
            </a:r>
            <a:r>
              <a:rPr kumimoji="0" lang="ja-JP" altLang="en-US" sz="1050" b="1" i="0" u="none" strike="noStrike" kern="0" cap="none" spc="0" normalizeH="0" baseline="0" noProof="0" dirty="0" smtClean="0">
                <a:ln>
                  <a:noFill/>
                </a:ln>
                <a:solidFill>
                  <a:prstClr val="black"/>
                </a:solidFill>
                <a:effectLst/>
                <a:uLnTx/>
                <a:uFillTx/>
                <a:latin typeface="ＭＳ Ｐゴシック" pitchFamily="50" charset="-128"/>
                <a:ea typeface="ＭＳ Ｐゴシック" panose="020B0600070205080204" pitchFamily="50" charset="-128"/>
                <a:cs typeface="+mn-cs"/>
              </a:rPr>
              <a:t>月</a:t>
            </a:r>
            <a:r>
              <a:rPr lang="en-US" altLang="ja-JP" sz="1050" b="1" kern="0" noProof="0" dirty="0">
                <a:solidFill>
                  <a:prstClr val="black"/>
                </a:solidFill>
                <a:latin typeface="ＭＳ Ｐゴシック" pitchFamily="50" charset="-128"/>
                <a:ea typeface="ＭＳ Ｐゴシック" panose="020B0600070205080204" pitchFamily="50" charset="-128"/>
              </a:rPr>
              <a:t>15</a:t>
            </a:r>
            <a:r>
              <a:rPr kumimoji="0" lang="ja-JP" altLang="en-US" sz="1050" b="1" i="0" u="none" strike="noStrike" kern="0" cap="none" spc="0" normalizeH="0" baseline="0" noProof="0" dirty="0" smtClean="0">
                <a:ln>
                  <a:noFill/>
                </a:ln>
                <a:solidFill>
                  <a:prstClr val="black"/>
                </a:solidFill>
                <a:effectLst/>
                <a:uLnTx/>
                <a:uFillTx/>
                <a:latin typeface="ＭＳ Ｐゴシック" pitchFamily="50" charset="-128"/>
                <a:ea typeface="ＭＳ Ｐゴシック" panose="020B0600070205080204" pitchFamily="50" charset="-128"/>
                <a:cs typeface="+mn-cs"/>
              </a:rPr>
              <a:t>日</a:t>
            </a:r>
            <a:r>
              <a:rPr kumimoji="0" lang="ja-JP" altLang="en-US" sz="1050" b="1" i="0" u="none" strike="noStrike" kern="0" cap="none" spc="0" normalizeH="0" baseline="0" noProof="0" dirty="0">
                <a:ln>
                  <a:noFill/>
                </a:ln>
                <a:solidFill>
                  <a:prstClr val="black"/>
                </a:solidFill>
                <a:effectLst/>
                <a:uLnTx/>
                <a:uFillTx/>
                <a:latin typeface="ＭＳ Ｐゴシック" pitchFamily="50" charset="-128"/>
                <a:ea typeface="ＭＳ Ｐゴシック" panose="020B0600070205080204" pitchFamily="50" charset="-128"/>
                <a:cs typeface="+mn-cs"/>
              </a:rPr>
              <a:t>（火</a:t>
            </a:r>
            <a:r>
              <a:rPr kumimoji="0" lang="ja-JP" altLang="en-US" sz="1050" b="1" i="0" u="none" strike="noStrike" kern="0" cap="none" spc="0" normalizeH="0" baseline="0" noProof="0" dirty="0" smtClean="0">
                <a:ln>
                  <a:noFill/>
                </a:ln>
                <a:solidFill>
                  <a:prstClr val="black"/>
                </a:solidFill>
                <a:effectLst/>
                <a:uLnTx/>
                <a:uFillTx/>
                <a:latin typeface="ＭＳ Ｐゴシック" pitchFamily="50" charset="-128"/>
                <a:ea typeface="ＭＳ Ｐゴシック" panose="020B0600070205080204" pitchFamily="50" charset="-128"/>
                <a:cs typeface="+mn-cs"/>
              </a:rPr>
              <a:t>）</a:t>
            </a:r>
            <a:endParaRPr lang="en-US" altLang="ja-JP" sz="1050" b="1" kern="0" dirty="0">
              <a:solidFill>
                <a:prstClr val="black"/>
              </a:solidFill>
              <a:latin typeface="ＭＳ Ｐゴシック" pitchFamily="50" charset="-128"/>
              <a:ea typeface="ＭＳ Ｐゴシック" panose="020B0600070205080204" pitchFamily="50" charset="-128"/>
            </a:endParaRPr>
          </a:p>
          <a:p>
            <a:pPr marL="355600" marR="0" lvl="0" indent="-266700" defTabSz="914400" eaLnBrk="1" fontAlgn="base" latinLnBrk="0" hangingPunct="1">
              <a:lnSpc>
                <a:spcPct val="100000"/>
              </a:lnSpc>
              <a:spcBef>
                <a:spcPct val="0"/>
              </a:spcBef>
              <a:spcAft>
                <a:spcPct val="0"/>
              </a:spcAft>
              <a:buClrTx/>
              <a:buSzTx/>
              <a:buFontTx/>
              <a:buNone/>
              <a:tabLst>
                <a:tab pos="1262063" algn="l"/>
              </a:tabLst>
              <a:defRPr/>
            </a:pPr>
            <a:r>
              <a:rPr kumimoji="0" lang="ja-JP" altLang="en-US" sz="1050" b="1" i="0" u="none" strike="noStrike" kern="0" cap="none" spc="0" normalizeH="0" baseline="0" noProof="0" dirty="0" smtClean="0">
                <a:ln>
                  <a:noFill/>
                </a:ln>
                <a:solidFill>
                  <a:prstClr val="black"/>
                </a:solidFill>
                <a:effectLst/>
                <a:uLnTx/>
                <a:uFillTx/>
                <a:latin typeface="ＭＳ Ｐゴシック" pitchFamily="50" charset="-128"/>
                <a:ea typeface="ＭＳ Ｐゴシック" panose="020B0600070205080204" pitchFamily="50" charset="-128"/>
                <a:cs typeface="+mn-cs"/>
              </a:rPr>
              <a:t>出席者：</a:t>
            </a:r>
            <a:r>
              <a:rPr lang="zh-TW" altLang="en-US" sz="1050" b="1" kern="0" dirty="0">
                <a:latin typeface="ＭＳ Ｐゴシック" pitchFamily="50" charset="-128"/>
                <a:ea typeface="ＭＳ Ｐゴシック" panose="020B0600070205080204" pitchFamily="50" charset="-128"/>
              </a:rPr>
              <a:t>石田　祝稔　</a:t>
            </a:r>
            <a:r>
              <a:rPr lang="zh-TW" altLang="en-US" sz="1050" b="1" kern="0" dirty="0" smtClean="0">
                <a:latin typeface="ＭＳ Ｐゴシック" pitchFamily="50" charset="-128"/>
                <a:ea typeface="ＭＳ Ｐゴシック" panose="020B0600070205080204" pitchFamily="50" charset="-128"/>
              </a:rPr>
              <a:t>（政務</a:t>
            </a:r>
            <a:r>
              <a:rPr lang="zh-TW" altLang="en-US" sz="1050" b="1" kern="0" dirty="0">
                <a:latin typeface="ＭＳ Ｐゴシック" pitchFamily="50" charset="-128"/>
                <a:ea typeface="ＭＳ Ｐゴシック" panose="020B0600070205080204" pitchFamily="50" charset="-128"/>
              </a:rPr>
              <a:t>調査会長）、</a:t>
            </a:r>
          </a:p>
          <a:p>
            <a:pPr marL="355600" lvl="0" indent="-266700" defTabSz="914400" fontAlgn="base">
              <a:spcBef>
                <a:spcPct val="0"/>
              </a:spcBef>
              <a:spcAft>
                <a:spcPct val="0"/>
              </a:spcAft>
              <a:tabLst>
                <a:tab pos="1262063" algn="l"/>
              </a:tabLst>
              <a:defRPr/>
            </a:pPr>
            <a:r>
              <a:rPr lang="zh-TW" altLang="en-US" sz="1050" b="1" kern="0" dirty="0">
                <a:latin typeface="ＭＳ Ｐゴシック" pitchFamily="50" charset="-128"/>
                <a:ea typeface="ＭＳ Ｐゴシック" panose="020B0600070205080204" pitchFamily="50" charset="-128"/>
              </a:rPr>
              <a:t>斉藤　鉄夫　</a:t>
            </a:r>
            <a:r>
              <a:rPr lang="zh-TW" altLang="en-US" sz="1050" b="1" kern="0" dirty="0" smtClean="0">
                <a:latin typeface="ＭＳ Ｐゴシック" pitchFamily="50" charset="-128"/>
                <a:ea typeface="ＭＳ Ｐゴシック" panose="020B0600070205080204" pitchFamily="50" charset="-128"/>
              </a:rPr>
              <a:t>（幹事</a:t>
            </a:r>
            <a:r>
              <a:rPr lang="zh-TW" altLang="en-US" sz="1050" b="1" kern="0" dirty="0">
                <a:latin typeface="ＭＳ Ｐゴシック" pitchFamily="50" charset="-128"/>
                <a:ea typeface="ＭＳ Ｐゴシック" panose="020B0600070205080204" pitchFamily="50" charset="-128"/>
              </a:rPr>
              <a:t>長代行）</a:t>
            </a:r>
            <a:r>
              <a:rPr lang="zh-TW" altLang="en-US" sz="1050" b="1" kern="0" dirty="0" smtClean="0">
                <a:latin typeface="ＭＳ Ｐゴシック" pitchFamily="50" charset="-128"/>
                <a:ea typeface="ＭＳ Ｐゴシック" panose="020B0600070205080204" pitchFamily="50" charset="-128"/>
              </a:rPr>
              <a:t>、</a:t>
            </a:r>
            <a:r>
              <a:rPr lang="ja-JP" altLang="en-US" sz="1050" b="1" kern="0" dirty="0" smtClean="0">
                <a:latin typeface="ＭＳ Ｐゴシック" pitchFamily="50" charset="-128"/>
                <a:ea typeface="ＭＳ Ｐゴシック" panose="020B0600070205080204" pitchFamily="50" charset="-128"/>
              </a:rPr>
              <a:t>　　他</a:t>
            </a:r>
            <a:endParaRPr lang="zh-TW" altLang="en-US" sz="1050" b="1" kern="0" dirty="0">
              <a:latin typeface="ＭＳ Ｐゴシック" pitchFamily="50" charset="-128"/>
              <a:ea typeface="ＭＳ Ｐゴシック" panose="020B0600070205080204" pitchFamily="50" charset="-128"/>
            </a:endParaRPr>
          </a:p>
        </p:txBody>
      </p:sp>
      <p:sp>
        <p:nvSpPr>
          <p:cNvPr id="6" name="角丸四角形 33"/>
          <p:cNvSpPr/>
          <p:nvPr/>
        </p:nvSpPr>
        <p:spPr>
          <a:xfrm>
            <a:off x="441894" y="5787354"/>
            <a:ext cx="3308355" cy="638473"/>
          </a:xfrm>
          <a:prstGeom prst="roundRect">
            <a:avLst/>
          </a:prstGeom>
          <a:solidFill>
            <a:srgbClr val="FFCCFF"/>
          </a:solidFill>
          <a:ln w="38100" cap="flat" cmpd="sng" algn="ctr">
            <a:noFill/>
            <a:prstDash val="solid"/>
          </a:ln>
          <a:effectLst/>
        </p:spPr>
        <p:txBody>
          <a:bodyPr wrap="square" anchor="ctr">
            <a:spAutoFit/>
          </a:bodyPr>
          <a:lstStyle/>
          <a:p>
            <a:pPr marL="355600" marR="0" lvl="0" indent="-266700" defTabSz="914400" eaLnBrk="1" fontAlgn="base" latinLnBrk="0" hangingPunct="1">
              <a:spcBef>
                <a:spcPct val="0"/>
              </a:spcBef>
              <a:spcAft>
                <a:spcPct val="0"/>
              </a:spcAft>
              <a:buClrTx/>
              <a:buSzTx/>
              <a:buFontTx/>
              <a:buNone/>
              <a:tabLst>
                <a:tab pos="1262063" algn="l"/>
              </a:tabLst>
              <a:defRPr/>
            </a:pPr>
            <a:r>
              <a:rPr kumimoji="0" lang="ja-JP" altLang="en-US" sz="1050" b="1" i="0" u="none" strike="noStrike" kern="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開催</a:t>
            </a:r>
            <a:r>
              <a:rPr kumimoji="0" lang="ja-JP" altLang="en-US"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日：</a:t>
            </a:r>
            <a:r>
              <a:rPr kumimoji="0" lang="en-US" altLang="ja-JP"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2016</a:t>
            </a:r>
            <a:r>
              <a:rPr kumimoji="0" lang="ja-JP" altLang="en-US" sz="1050" b="1" i="0" u="none" strike="noStrike" kern="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年</a:t>
            </a:r>
            <a:r>
              <a:rPr kumimoji="0" lang="en-US" altLang="ja-JP" sz="1050" b="1" i="0" u="none" strike="noStrike" kern="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11</a:t>
            </a:r>
            <a:r>
              <a:rPr kumimoji="0" lang="ja-JP" altLang="en-US" sz="1050" b="1" i="0" u="none" strike="noStrike" kern="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月</a:t>
            </a:r>
            <a:r>
              <a:rPr lang="en-US" altLang="ja-JP" sz="1050" b="1" kern="0" noProof="0" dirty="0">
                <a:solidFill>
                  <a:prstClr val="black"/>
                </a:solidFill>
                <a:latin typeface="ＭＳ Ｐゴシック" panose="020B0600070205080204" pitchFamily="50" charset="-128"/>
                <a:ea typeface="ＭＳ Ｐゴシック" panose="020B0600070205080204" pitchFamily="50" charset="-128"/>
              </a:rPr>
              <a:t>18</a:t>
            </a:r>
            <a:r>
              <a:rPr kumimoji="0" lang="ja-JP" altLang="en-US" sz="1050" b="1" i="0" u="none" strike="noStrike" kern="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日（金）</a:t>
            </a:r>
            <a:endParaRPr kumimoji="0" lang="en-US" altLang="ja-JP"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L="355600" lvl="0" indent="-266700">
              <a:tabLst>
                <a:tab pos="1262063" algn="l"/>
              </a:tabLst>
              <a:defRPr/>
            </a:pPr>
            <a:r>
              <a:rPr kumimoji="0" lang="ja-JP" altLang="en-US" sz="1050" b="1" i="0" u="none" strike="noStrike" kern="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出席者：</a:t>
            </a:r>
            <a:r>
              <a:rPr lang="zh-TW" altLang="en-US" sz="1050" b="1" kern="0" dirty="0">
                <a:solidFill>
                  <a:prstClr val="black"/>
                </a:solidFill>
                <a:latin typeface="ＭＳ Ｐゴシック" panose="020B0600070205080204" pitchFamily="50" charset="-128"/>
                <a:ea typeface="ＭＳ Ｐゴシック" panose="020B0600070205080204" pitchFamily="50" charset="-128"/>
              </a:rPr>
              <a:t>茂木　敏</a:t>
            </a:r>
            <a:r>
              <a:rPr lang="zh-TW" altLang="en-US" sz="1050" b="1" kern="0" dirty="0" smtClean="0">
                <a:solidFill>
                  <a:prstClr val="black"/>
                </a:solidFill>
                <a:latin typeface="ＭＳ Ｐゴシック" panose="020B0600070205080204" pitchFamily="50" charset="-128"/>
                <a:ea typeface="ＭＳ Ｐゴシック" panose="020B0600070205080204" pitchFamily="50" charset="-128"/>
              </a:rPr>
              <a:t>充（政務</a:t>
            </a:r>
            <a:r>
              <a:rPr lang="zh-TW" altLang="en-US" sz="1050" b="1" kern="0" dirty="0">
                <a:solidFill>
                  <a:prstClr val="black"/>
                </a:solidFill>
                <a:latin typeface="ＭＳ Ｐゴシック" panose="020B0600070205080204" pitchFamily="50" charset="-128"/>
                <a:ea typeface="ＭＳ Ｐゴシック" panose="020B0600070205080204" pitchFamily="50" charset="-128"/>
              </a:rPr>
              <a:t>調査会長</a:t>
            </a:r>
            <a:r>
              <a:rPr lang="zh-TW" altLang="en-US" sz="1050" b="1" kern="0" dirty="0" smtClean="0">
                <a:solidFill>
                  <a:prstClr val="black"/>
                </a:solidFill>
                <a:latin typeface="ＭＳ Ｐゴシック" panose="020B0600070205080204" pitchFamily="50" charset="-128"/>
                <a:ea typeface="ＭＳ Ｐゴシック" panose="020B0600070205080204" pitchFamily="50" charset="-128"/>
              </a:rPr>
              <a:t>）</a:t>
            </a:r>
            <a:r>
              <a:rPr lang="ja-JP" altLang="en-US" sz="1050" b="1" kern="0" dirty="0" err="1" smtClean="0">
                <a:solidFill>
                  <a:prstClr val="black"/>
                </a:solidFill>
                <a:latin typeface="ＭＳ Ｐゴシック" panose="020B0600070205080204" pitchFamily="50" charset="-128"/>
                <a:ea typeface="ＭＳ Ｐゴシック" panose="020B0600070205080204" pitchFamily="50" charset="-128"/>
              </a:rPr>
              <a:t>、</a:t>
            </a:r>
            <a:endParaRPr lang="en-US" altLang="ja-JP" sz="1050" b="1" kern="0" dirty="0" smtClean="0">
              <a:solidFill>
                <a:prstClr val="black"/>
              </a:solidFill>
              <a:latin typeface="ＭＳ Ｐゴシック" panose="020B0600070205080204" pitchFamily="50" charset="-128"/>
              <a:ea typeface="ＭＳ Ｐゴシック" panose="020B0600070205080204" pitchFamily="50" charset="-128"/>
            </a:endParaRPr>
          </a:p>
          <a:p>
            <a:pPr marL="355600" lvl="0" indent="-266700">
              <a:tabLst>
                <a:tab pos="1262063" algn="l"/>
              </a:tabLst>
              <a:defRPr/>
            </a:pPr>
            <a:r>
              <a:rPr lang="zh-TW" altLang="en-US" sz="1050" b="1" kern="0" dirty="0">
                <a:solidFill>
                  <a:prstClr val="black"/>
                </a:solidFill>
                <a:latin typeface="ＭＳ Ｐゴシック" panose="020B0600070205080204" pitchFamily="50" charset="-128"/>
                <a:ea typeface="ＭＳ Ｐゴシック" panose="020B0600070205080204" pitchFamily="50" charset="-128"/>
              </a:rPr>
              <a:t>森　　英</a:t>
            </a:r>
            <a:r>
              <a:rPr lang="zh-TW" altLang="en-US" sz="1050" b="1" kern="0" dirty="0" smtClean="0">
                <a:solidFill>
                  <a:prstClr val="black"/>
                </a:solidFill>
                <a:latin typeface="ＭＳ Ｐゴシック" panose="020B0600070205080204" pitchFamily="50" charset="-128"/>
                <a:ea typeface="ＭＳ Ｐゴシック" panose="020B0600070205080204" pitchFamily="50" charset="-128"/>
              </a:rPr>
              <a:t>介（労政局長</a:t>
            </a:r>
            <a:r>
              <a:rPr lang="ja-JP" altLang="en-US" sz="1050" b="1" kern="0" dirty="0" smtClean="0">
                <a:solidFill>
                  <a:prstClr val="black"/>
                </a:solidFill>
                <a:latin typeface="ＭＳ Ｐゴシック" panose="020B0600070205080204" pitchFamily="50" charset="-128"/>
                <a:ea typeface="ＭＳ Ｐゴシック" panose="020B0600070205080204" pitchFamily="50" charset="-128"/>
              </a:rPr>
              <a:t>）　　他</a:t>
            </a:r>
            <a:endParaRPr kumimoji="0" lang="ja-JP" altLang="en-US" sz="105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endParaRPr>
          </a:p>
        </p:txBody>
      </p:sp>
      <p:pic>
        <p:nvPicPr>
          <p:cNvPr id="7" name="Picture 5" descr="\\FLSVR\share\総合産業・社会政策\Ａ．産業・社会政策部門共用\ａ．政策懇談会（政党・省庁など）\2016年（2017年度予算）\03_民進党（11月1日）\写真\P109095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34" b="1109"/>
          <a:stretch/>
        </p:blipFill>
        <p:spPr bwMode="auto">
          <a:xfrm>
            <a:off x="5737619" y="861880"/>
            <a:ext cx="2740063" cy="19740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LSVR\share\総合産業・社会政策\Ａ．産業・社会政策部門共用\ａ．政策懇談会（政党・省庁など）\2016年（2017年度予算）\04_公明党（11月15日）\写真\P110028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046" t="-1" r="16716" b="10522"/>
          <a:stretch/>
        </p:blipFill>
        <p:spPr bwMode="auto">
          <a:xfrm>
            <a:off x="3984989" y="3919239"/>
            <a:ext cx="2016000" cy="18224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FLSVR\share\総合産業・社会政策\Ａ．産業・社会政策部門共用\ａ．政策懇談会（政党・省庁など）\2016年（2017年度予算）\04_公明党（11月15日）\写真\P110027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233" t="-580" r="742" b="-4431"/>
          <a:stretch/>
        </p:blipFill>
        <p:spPr bwMode="auto">
          <a:xfrm>
            <a:off x="6017061" y="3895192"/>
            <a:ext cx="2052000" cy="1836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LSVR\share\総合産業・社会政策\Ａ．産業・社会政策部門共用\ａ．政策懇談会（政党・省庁など）\2016年（2017年度予算）\03_民進党（11月1日）\写真\P109090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138" t="5484" r="915" b="855"/>
          <a:stretch/>
        </p:blipFill>
        <p:spPr bwMode="auto">
          <a:xfrm>
            <a:off x="3276667" y="861880"/>
            <a:ext cx="2359187" cy="19740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FLSVR\share\総合産業・社会政策\Ａ．産業・社会政策部門共用\ａ．政策懇談会（政党・省庁など）\2016年（2017年度予算）\05_自民党（11月18日）\写真\P110048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19" r="22424" b="-1965"/>
          <a:stretch/>
        </p:blipFill>
        <p:spPr bwMode="auto">
          <a:xfrm rot="5400000">
            <a:off x="423894" y="3925664"/>
            <a:ext cx="1872000" cy="183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FLSVR\share\総合産業・社会政策\Ａ．産業・社会政策部門共用\ａ．政策懇談会（政党・省庁など）\2016年（2017年度予算）\05_自民党（11月18日）\写真\P110046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74427" y="3919239"/>
            <a:ext cx="1375822" cy="18344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FLSVR\share\総合産業・社会政策\Ａ．産業・社会政策部門共用\ａ．政策懇談会（政党・省庁など）\2016年（2017年度予算）\03_民進党（11月1日）\写真\P109092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8194" y="861880"/>
            <a:ext cx="2632019" cy="1974014"/>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578093" y="614275"/>
            <a:ext cx="1344662" cy="33855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kumimoji="1" lang="ja-JP" altLang="en-US" sz="1600" b="1" dirty="0" smtClean="0"/>
              <a:t>民進党</a:t>
            </a:r>
            <a:endParaRPr kumimoji="1" lang="ja-JP" altLang="en-US" sz="1600" b="1" dirty="0"/>
          </a:p>
        </p:txBody>
      </p:sp>
      <p:sp>
        <p:nvSpPr>
          <p:cNvPr id="15" name="テキスト ボックス 14"/>
          <p:cNvSpPr txBox="1"/>
          <p:nvPr/>
        </p:nvSpPr>
        <p:spPr>
          <a:xfrm>
            <a:off x="531793" y="3721926"/>
            <a:ext cx="1344662" cy="33855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kumimoji="1" lang="ja-JP" altLang="en-US" sz="1600" b="1" dirty="0" smtClean="0"/>
              <a:t>自民党</a:t>
            </a:r>
            <a:endParaRPr kumimoji="1" lang="ja-JP" altLang="en-US" sz="1600" b="1" dirty="0"/>
          </a:p>
        </p:txBody>
      </p:sp>
      <p:sp>
        <p:nvSpPr>
          <p:cNvPr id="16" name="テキスト ボックス 15"/>
          <p:cNvSpPr txBox="1"/>
          <p:nvPr/>
        </p:nvSpPr>
        <p:spPr>
          <a:xfrm>
            <a:off x="4188038" y="3734573"/>
            <a:ext cx="1344662" cy="33855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kumimoji="1" lang="ja-JP" altLang="en-US" sz="1600" b="1" dirty="0" smtClean="0"/>
              <a:t>公明党</a:t>
            </a:r>
            <a:endParaRPr kumimoji="1" lang="ja-JP" altLang="en-US" sz="1600" b="1" dirty="0"/>
          </a:p>
        </p:txBody>
      </p:sp>
    </p:spTree>
    <p:extLst>
      <p:ext uri="{BB962C8B-B14F-4D97-AF65-F5344CB8AC3E}">
        <p14:creationId xmlns:p14="http://schemas.microsoft.com/office/powerpoint/2010/main" val="320455398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スライド番号プレースホルダ 13"/>
          <p:cNvSpPr>
            <a:spLocks noGrp="1"/>
          </p:cNvSpPr>
          <p:nvPr>
            <p:ph type="sldNum" sz="quarter" idx="10"/>
          </p:nvPr>
        </p:nvSpPr>
        <p:spPr/>
        <p:txBody>
          <a:bodyPr/>
          <a:lstStyle/>
          <a:p>
            <a:pPr>
              <a:defRPr/>
            </a:pPr>
            <a:fld id="{B8D0CE73-C66F-4953-B955-D7F4268A4279}" type="slidenum">
              <a:rPr lang="en-US" altLang="ja-JP" smtClean="0"/>
              <a:pPr>
                <a:defRPr/>
              </a:pPr>
              <a:t>9</a:t>
            </a:fld>
            <a:endParaRPr lang="en-US" altLang="ja-JP"/>
          </a:p>
        </p:txBody>
      </p:sp>
      <p:sp>
        <p:nvSpPr>
          <p:cNvPr id="3" name="サブタイトル 2"/>
          <p:cNvSpPr txBox="1">
            <a:spLocks/>
          </p:cNvSpPr>
          <p:nvPr/>
        </p:nvSpPr>
        <p:spPr>
          <a:xfrm>
            <a:off x="370702" y="476672"/>
            <a:ext cx="8242897" cy="504056"/>
          </a:xfrm>
          <a:prstGeom prst="rect">
            <a:avLst/>
          </a:prstGeom>
        </p:spPr>
        <p:txBody>
          <a:bodyPr vert="horz" lIns="91440" tIns="45720" rIns="91440" bIns="45720"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marL="0" indent="0" algn="r" defTabSz="914400" rtl="0" eaLnBrk="1" latinLnBrk="0" hangingPunct="1">
              <a:spcBef>
                <a:spcPct val="20000"/>
              </a:spcBef>
              <a:buFont typeface="Arial" panose="020B0604020202020204" pitchFamily="34" charset="0"/>
              <a:buNone/>
              <a:defRPr kumimoji="1" sz="3200" b="1" kern="1200" cap="none" spc="0">
                <a:ln w="11430">
                  <a:no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800" b="1" i="0" u="none" strike="noStrike" kern="1200" cap="none" spc="0" normalizeH="0" baseline="0" noProof="0" dirty="0">
                <a:ln w="11430">
                  <a:noFill/>
                </a:ln>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ＭＳ Ｐゴシック" panose="020B0600070205080204" pitchFamily="50" charset="-128"/>
                <a:cs typeface="+mn-cs"/>
              </a:rPr>
              <a:t>一企業内ではなかなか解決できない課題に対して</a:t>
            </a:r>
          </a:p>
        </p:txBody>
      </p:sp>
      <p:sp>
        <p:nvSpPr>
          <p:cNvPr id="4" name="コンテンツ プレースホルダー 2"/>
          <p:cNvSpPr txBox="1">
            <a:spLocks/>
          </p:cNvSpPr>
          <p:nvPr/>
        </p:nvSpPr>
        <p:spPr>
          <a:xfrm>
            <a:off x="521366" y="1412776"/>
            <a:ext cx="7941568" cy="4176464"/>
          </a:xfrm>
          <a:prstGeom prst="roundRect">
            <a:avLst>
              <a:gd name="adj" fmla="val 876"/>
            </a:avLst>
          </a:prstGeom>
          <a:solidFill>
            <a:srgbClr val="31B6FD"/>
          </a:solidFill>
        </p:spPr>
        <p:txBody>
          <a:bodyPr vert="horz" lIns="180000" tIns="180000" rIns="180000" bIns="180000" rtlCol="0">
            <a:noAutofit/>
          </a:bodyPr>
          <a:lstStyle>
            <a:lvl1pPr marL="0" indent="0" algn="r" defTabSz="914400" rtl="0" eaLnBrk="1" latinLnBrk="0" hangingPunct="1">
              <a:spcBef>
                <a:spcPct val="20000"/>
              </a:spcBef>
              <a:buFont typeface="Arial" panose="020B0604020202020204" pitchFamily="34" charset="0"/>
              <a:buNone/>
              <a:defRPr kumimoji="1" sz="3200" b="1" kern="1200" cap="none" spc="0">
                <a:ln w="11430">
                  <a:no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ctr"/>
            <a:r>
              <a:rPr lang="ja-JP" altLang="en-US" sz="3000" b="0" dirty="0">
                <a:ln>
                  <a:noFill/>
                </a:ln>
                <a:solidFill>
                  <a:prstClr val="white"/>
                </a:solidFill>
                <a:effectLst/>
                <a:latin typeface="ＭＳ Ｐゴシック" panose="020B0600070205080204" pitchFamily="50" charset="-128"/>
              </a:rPr>
              <a:t>一企業・一組合、企業グループ内では、</a:t>
            </a:r>
            <a:endParaRPr lang="en-US" altLang="ja-JP" sz="3000" b="0" dirty="0">
              <a:ln>
                <a:noFill/>
              </a:ln>
              <a:solidFill>
                <a:prstClr val="white"/>
              </a:solidFill>
              <a:effectLst/>
              <a:latin typeface="ＭＳ Ｐゴシック" panose="020B0600070205080204" pitchFamily="50" charset="-128"/>
            </a:endParaRPr>
          </a:p>
          <a:p>
            <a:pPr algn="ctr"/>
            <a:r>
              <a:rPr lang="ja-JP" altLang="en-US" sz="3000" b="0" dirty="0">
                <a:ln>
                  <a:noFill/>
                </a:ln>
                <a:solidFill>
                  <a:prstClr val="white"/>
                </a:solidFill>
                <a:effectLst/>
                <a:latin typeface="ＭＳ Ｐゴシック" panose="020B0600070205080204" pitchFamily="50" charset="-128"/>
              </a:rPr>
              <a:t>なかなか実現できない課題がある</a:t>
            </a:r>
            <a:endParaRPr lang="en-US" altLang="ja-JP" sz="3000" b="0" dirty="0">
              <a:ln>
                <a:noFill/>
              </a:ln>
              <a:solidFill>
                <a:prstClr val="white"/>
              </a:solidFill>
              <a:effectLst/>
              <a:latin typeface="ＭＳ Ｐゴシック" panose="020B0600070205080204" pitchFamily="50" charset="-128"/>
            </a:endParaRPr>
          </a:p>
          <a:p>
            <a:pPr algn="ctr"/>
            <a:endParaRPr lang="en-US" altLang="ja-JP" sz="3000" b="0" dirty="0">
              <a:ln>
                <a:noFill/>
              </a:ln>
              <a:solidFill>
                <a:prstClr val="white"/>
              </a:solidFill>
              <a:effectLst/>
              <a:latin typeface="ＭＳ Ｐゴシック" panose="020B0600070205080204" pitchFamily="50" charset="-128"/>
            </a:endParaRPr>
          </a:p>
          <a:p>
            <a:pPr algn="ctr"/>
            <a:r>
              <a:rPr lang="ja-JP" altLang="en-US" sz="3000" b="0" dirty="0">
                <a:ln>
                  <a:noFill/>
                </a:ln>
                <a:solidFill>
                  <a:prstClr val="white"/>
                </a:solidFill>
                <a:effectLst/>
                <a:latin typeface="ＭＳ Ｐゴシック" panose="020B0600070205080204" pitchFamily="50" charset="-128"/>
              </a:rPr>
              <a:t>そのため、電機連合には、</a:t>
            </a:r>
            <a:endParaRPr lang="en-US" altLang="ja-JP" sz="3000" b="0" dirty="0">
              <a:ln>
                <a:noFill/>
              </a:ln>
              <a:solidFill>
                <a:prstClr val="white"/>
              </a:solidFill>
              <a:effectLst/>
              <a:latin typeface="ＭＳ Ｐゴシック" panose="020B0600070205080204" pitchFamily="50" charset="-128"/>
            </a:endParaRPr>
          </a:p>
          <a:p>
            <a:pPr algn="ctr"/>
            <a:r>
              <a:rPr lang="ja-JP" altLang="en-US" sz="3000" b="0" dirty="0">
                <a:ln>
                  <a:noFill/>
                </a:ln>
                <a:solidFill>
                  <a:prstClr val="white"/>
                </a:solidFill>
                <a:effectLst/>
                <a:latin typeface="ＭＳ Ｐゴシック" panose="020B0600070205080204" pitchFamily="50" charset="-128"/>
              </a:rPr>
              <a:t>国や地方自治体を相手に、</a:t>
            </a:r>
            <a:endParaRPr lang="en-US" altLang="ja-JP" sz="3000" b="0" dirty="0">
              <a:ln>
                <a:noFill/>
              </a:ln>
              <a:solidFill>
                <a:prstClr val="white"/>
              </a:solidFill>
              <a:effectLst/>
              <a:latin typeface="ＭＳ Ｐゴシック" panose="020B0600070205080204" pitchFamily="50" charset="-128"/>
            </a:endParaRPr>
          </a:p>
          <a:p>
            <a:pPr algn="ctr"/>
            <a:r>
              <a:rPr lang="ja-JP" altLang="en-US" sz="3000" b="0" dirty="0">
                <a:ln>
                  <a:noFill/>
                </a:ln>
                <a:solidFill>
                  <a:prstClr val="white"/>
                </a:solidFill>
                <a:effectLst/>
                <a:latin typeface="ＭＳ Ｐゴシック" panose="020B0600070205080204" pitchFamily="50" charset="-128"/>
              </a:rPr>
              <a:t>さまざまな政策を実現していく組織内議員、</a:t>
            </a:r>
            <a:endParaRPr lang="en-US" altLang="ja-JP" sz="3000" b="0" dirty="0">
              <a:ln>
                <a:noFill/>
              </a:ln>
              <a:solidFill>
                <a:prstClr val="white"/>
              </a:solidFill>
              <a:effectLst/>
              <a:latin typeface="ＭＳ Ｐゴシック" panose="020B0600070205080204" pitchFamily="50" charset="-128"/>
            </a:endParaRPr>
          </a:p>
          <a:p>
            <a:pPr algn="ctr"/>
            <a:r>
              <a:rPr lang="ja-JP" altLang="en-US" sz="3000" b="0" dirty="0">
                <a:ln>
                  <a:noFill/>
                </a:ln>
                <a:solidFill>
                  <a:prstClr val="white"/>
                </a:solidFill>
                <a:effectLst/>
                <a:latin typeface="ＭＳ Ｐゴシック" panose="020B0600070205080204" pitchFamily="50" charset="-128"/>
              </a:rPr>
              <a:t>協力議員がいる</a:t>
            </a:r>
          </a:p>
        </p:txBody>
      </p:sp>
    </p:spTree>
    <p:extLst>
      <p:ext uri="{BB962C8B-B14F-4D97-AF65-F5344CB8AC3E}">
        <p14:creationId xmlns:p14="http://schemas.microsoft.com/office/powerpoint/2010/main" val="4019870123"/>
      </p:ext>
    </p:extLst>
  </p:cSld>
  <p:clrMapOvr>
    <a:masterClrMapping/>
  </p:clrMapOvr>
  <p:transition/>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00FF"/>
        </a:solidFill>
        <a:ln w="9525">
          <a:solidFill>
            <a:srgbClr val="0000FF"/>
          </a:solidFill>
          <a:miter lim="800000"/>
          <a:headEnd/>
          <a:tailEnd/>
        </a:ln>
      </a:spPr>
      <a:bodyPr wrap="none" anchor="ctr"/>
      <a:lstStyle>
        <a:defPPr>
          <a:defRPr/>
        </a:defPPr>
      </a:lstStyle>
    </a:spDef>
    <a:lnDef>
      <a:spPr>
        <a:ln w="44450">
          <a:solidFill>
            <a:srgbClr val="FF0000"/>
          </a:solidFill>
          <a:prstDash val="sysDash"/>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15172</TotalTime>
  <Words>3225</Words>
  <Application>Microsoft Office PowerPoint</Application>
  <PresentationFormat>画面に合わせる (4:3)</PresentationFormat>
  <Paragraphs>591</Paragraphs>
  <Slides>48</Slides>
  <Notes>34</Notes>
  <HiddenSlides>0</HiddenSlides>
  <MMClips>0</MMClips>
  <ScaleCrop>false</ScaleCrop>
  <HeadingPairs>
    <vt:vector size="8" baseType="variant">
      <vt:variant>
        <vt:lpstr>使用されているフォント</vt:lpstr>
      </vt:variant>
      <vt:variant>
        <vt:i4>13</vt:i4>
      </vt:variant>
      <vt:variant>
        <vt:lpstr>テーマ</vt:lpstr>
      </vt:variant>
      <vt:variant>
        <vt:i4>1</vt:i4>
      </vt:variant>
      <vt:variant>
        <vt:lpstr>埋め込まれた OLE サーバー</vt:lpstr>
      </vt:variant>
      <vt:variant>
        <vt:i4>1</vt:i4>
      </vt:variant>
      <vt:variant>
        <vt:lpstr>スライド タイトル</vt:lpstr>
      </vt:variant>
      <vt:variant>
        <vt:i4>48</vt:i4>
      </vt:variant>
    </vt:vector>
  </HeadingPairs>
  <TitlesOfParts>
    <vt:vector size="63" baseType="lpstr">
      <vt:lpstr>HGPｺﾞｼｯｸE</vt:lpstr>
      <vt:lpstr>HGP創英角ｺﾞｼｯｸUB</vt:lpstr>
      <vt:lpstr>HGｺﾞｼｯｸM</vt:lpstr>
      <vt:lpstr>HG丸ｺﾞｼｯｸM-PRO</vt:lpstr>
      <vt:lpstr>ＭＳ Ｐゴシック</vt:lpstr>
      <vt:lpstr>ＭＳ ゴシック</vt:lpstr>
      <vt:lpstr>ＭＳ 明朝</vt:lpstr>
      <vt:lpstr>Arial</vt:lpstr>
      <vt:lpstr>Arial Black</vt:lpstr>
      <vt:lpstr>Calibri</vt:lpstr>
      <vt:lpstr>Times New Roman</vt:lpstr>
      <vt:lpstr>Wingdings</vt:lpstr>
      <vt:lpstr>Wingdings 2</vt:lpstr>
      <vt:lpstr>Office テーマ</vt:lpstr>
      <vt:lpstr>Worksheet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なぜ組織内議員が必要なの？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ご清聴ありがとうございました。</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電機連合 賃金実態調査について</dc:title>
  <dc:creator>TOGASHI</dc:creator>
  <cp:lastModifiedBy>電機福島</cp:lastModifiedBy>
  <cp:revision>1250</cp:revision>
  <cp:lastPrinted>2016-11-25T00:26:59Z</cp:lastPrinted>
  <dcterms:created xsi:type="dcterms:W3CDTF">2010-06-14T05:57:15Z</dcterms:created>
  <dcterms:modified xsi:type="dcterms:W3CDTF">2016-12-15T07:34:10Z</dcterms:modified>
</cp:coreProperties>
</file>